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4"/>
  </p:notesMasterIdLst>
  <p:handoutMasterIdLst>
    <p:handoutMasterId r:id="rId55"/>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334" r:id="rId17"/>
    <p:sldId id="276" r:id="rId18"/>
    <p:sldId id="303" r:id="rId19"/>
    <p:sldId id="293" r:id="rId20"/>
    <p:sldId id="335" r:id="rId21"/>
    <p:sldId id="336" r:id="rId22"/>
    <p:sldId id="277" r:id="rId23"/>
    <p:sldId id="284" r:id="rId24"/>
    <p:sldId id="269" r:id="rId25"/>
    <p:sldId id="304" r:id="rId26"/>
    <p:sldId id="305" r:id="rId27"/>
    <p:sldId id="307" r:id="rId28"/>
    <p:sldId id="306" r:id="rId29"/>
    <p:sldId id="308" r:id="rId30"/>
    <p:sldId id="270" r:id="rId31"/>
    <p:sldId id="309" r:id="rId32"/>
    <p:sldId id="310" r:id="rId33"/>
    <p:sldId id="311" r:id="rId34"/>
    <p:sldId id="312" r:id="rId35"/>
    <p:sldId id="314" r:id="rId36"/>
    <p:sldId id="313" r:id="rId37"/>
    <p:sldId id="315" r:id="rId38"/>
    <p:sldId id="316" r:id="rId39"/>
    <p:sldId id="317" r:id="rId40"/>
    <p:sldId id="294" r:id="rId41"/>
    <p:sldId id="296" r:id="rId42"/>
    <p:sldId id="318" r:id="rId43"/>
    <p:sldId id="319" r:id="rId44"/>
    <p:sldId id="321" r:id="rId45"/>
    <p:sldId id="322" r:id="rId46"/>
    <p:sldId id="323" r:id="rId47"/>
    <p:sldId id="324" r:id="rId48"/>
    <p:sldId id="288" r:id="rId49"/>
    <p:sldId id="289" r:id="rId50"/>
    <p:sldId id="320" r:id="rId51"/>
    <p:sldId id="274" r:id="rId52"/>
    <p:sldId id="329" r:id="rId53"/>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21619"/>
    <a:srgbClr val="0948CB"/>
    <a:srgbClr val="0B49CB"/>
    <a:srgbClr val="F2F4F8"/>
    <a:srgbClr val="1C7DDB"/>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varScale="1">
        <p:scale>
          <a:sx n="73" d="100"/>
          <a:sy n="73" d="100"/>
        </p:scale>
        <p:origin x="1277" y="6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handoutMaster" Target="handoutMasters/handoutMaster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viewProps" Target="viewProps.xml"/><Relationship Id="rId5" Type="http://schemas.openxmlformats.org/officeDocument/2006/relationships/slide" Target="slides/slide1.xml"/><Relationship Id="rId61" Type="http://schemas.microsoft.com/office/2016/11/relationships/changesInfo" Target="changesInfos/changesInfo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commentAuthors" Target="commentAuthor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notesMaster" Target="notesMasters/notesMaster1.xml"/><Relationship Id="rId62"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presProps" Target="pres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2/1/2025</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2/1/2025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EBDA0E2-FEBD-4B65-8F16-724CF984F377}" type="slidenum">
              <a:rPr lang="en-US" smtClean="0"/>
              <a:t>1</a:t>
            </a:fld>
            <a:endParaRPr lang="en-US"/>
          </a:p>
        </p:txBody>
      </p:sp>
    </p:spTree>
    <p:extLst>
      <p:ext uri="{BB962C8B-B14F-4D97-AF65-F5344CB8AC3E}">
        <p14:creationId xmlns:p14="http://schemas.microsoft.com/office/powerpoint/2010/main" val="28962066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EBDA0E2-FEBD-4B65-8F16-724CF984F377}" type="slidenum">
              <a:rPr lang="en-US" smtClean="0"/>
              <a:t>39</a:t>
            </a:fld>
            <a:endParaRPr lang="en-US"/>
          </a:p>
        </p:txBody>
      </p:sp>
    </p:spTree>
    <p:extLst>
      <p:ext uri="{BB962C8B-B14F-4D97-AF65-F5344CB8AC3E}">
        <p14:creationId xmlns:p14="http://schemas.microsoft.com/office/powerpoint/2010/main" val="37226579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EBDA0E2-FEBD-4B65-8F16-724CF984F377}" type="slidenum">
              <a:rPr lang="en-US" smtClean="0"/>
              <a:t>4</a:t>
            </a:fld>
            <a:endParaRPr lang="en-US"/>
          </a:p>
        </p:txBody>
      </p:sp>
    </p:spTree>
    <p:extLst>
      <p:ext uri="{BB962C8B-B14F-4D97-AF65-F5344CB8AC3E}">
        <p14:creationId xmlns:p14="http://schemas.microsoft.com/office/powerpoint/2010/main" val="34150786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EBDA0E2-FEBD-4B65-8F16-724CF984F377}" type="slidenum">
              <a:rPr lang="en-US" smtClean="0"/>
              <a:t>7</a:t>
            </a:fld>
            <a:endParaRPr lang="en-US"/>
          </a:p>
        </p:txBody>
      </p:sp>
    </p:spTree>
    <p:extLst>
      <p:ext uri="{BB962C8B-B14F-4D97-AF65-F5344CB8AC3E}">
        <p14:creationId xmlns:p14="http://schemas.microsoft.com/office/powerpoint/2010/main" val="12109609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EBDA0E2-FEBD-4B65-8F16-724CF984F377}" type="slidenum">
              <a:rPr lang="en-US" smtClean="0"/>
              <a:t>8</a:t>
            </a:fld>
            <a:endParaRPr lang="en-US"/>
          </a:p>
        </p:txBody>
      </p:sp>
    </p:spTree>
    <p:extLst>
      <p:ext uri="{BB962C8B-B14F-4D97-AF65-F5344CB8AC3E}">
        <p14:creationId xmlns:p14="http://schemas.microsoft.com/office/powerpoint/2010/main" val="2638710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19</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EBDA0E2-FEBD-4B65-8F16-724CF984F377}" type="slidenum">
              <a:rPr lang="en-US" smtClean="0"/>
              <a:t>21</a:t>
            </a:fld>
            <a:endParaRPr lang="en-US"/>
          </a:p>
        </p:txBody>
      </p:sp>
    </p:spTree>
    <p:extLst>
      <p:ext uri="{BB962C8B-B14F-4D97-AF65-F5344CB8AC3E}">
        <p14:creationId xmlns:p14="http://schemas.microsoft.com/office/powerpoint/2010/main" val="3349267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EBDA0E2-FEBD-4B65-8F16-724CF984F377}" type="slidenum">
              <a:rPr lang="en-US" smtClean="0"/>
              <a:t>27</a:t>
            </a:fld>
            <a:endParaRPr lang="en-US"/>
          </a:p>
        </p:txBody>
      </p:sp>
    </p:spTree>
    <p:extLst>
      <p:ext uri="{BB962C8B-B14F-4D97-AF65-F5344CB8AC3E}">
        <p14:creationId xmlns:p14="http://schemas.microsoft.com/office/powerpoint/2010/main" val="39696980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2/1/2025</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2/1/2025</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2/1/2025</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2/1/2025</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2/1/2025</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2/1/2025</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2/1/2025</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2/1/2025</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2/1/2025</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2/1/2025</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
        <p:nvSpPr>
          <p:cNvPr id="3" name="TextBox 2">
            <a:extLst>
              <a:ext uri="{FF2B5EF4-FFF2-40B4-BE49-F238E27FC236}">
                <a16:creationId xmlns:a16="http://schemas.microsoft.com/office/drawing/2014/main" id="{54CDF213-0695-5384-3DC0-2D1A9390E2DF}"/>
              </a:ext>
            </a:extLst>
          </p:cNvPr>
          <p:cNvSpPr txBox="1"/>
          <p:nvPr userDrawn="1">
            <p:extLst>
              <p:ext uri="{1162E1C5-73C7-4A58-AE30-91384D911F3F}">
                <p184:classification xmlns:p184="http://schemas.microsoft.com/office/powerpoint/2018/4/main" val="ftr"/>
              </p:ext>
            </p:extLst>
          </p:nvPr>
        </p:nvSpPr>
        <p:spPr>
          <a:xfrm>
            <a:off x="5973763" y="6703060"/>
            <a:ext cx="261937" cy="91440"/>
          </a:xfrm>
          <a:prstGeom prst="rect">
            <a:avLst/>
          </a:prstGeom>
        </p:spPr>
        <p:txBody>
          <a:bodyPr horzOverflow="overflow" lIns="0" tIns="0" rIns="0" bIns="0">
            <a:spAutoFit/>
          </a:bodyPr>
          <a:lstStyle/>
          <a:p>
            <a:pPr algn="l"/>
            <a:r>
              <a:rPr lang="en-IN" sz="600">
                <a:solidFill>
                  <a:srgbClr val="626469"/>
                </a:solidFill>
                <a:latin typeface="Calibri" panose="020F0502020204030204" pitchFamily="34" charset="0"/>
                <a:cs typeface="Calibri" panose="020F0502020204030204" pitchFamily="34" charset="0"/>
              </a:rPr>
              <a:t>General</a:t>
            </a:r>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RohiniPatil0/Applied-Data-Science-Capstone/blob/main/spacex-Data%20wrangling.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RohiniPatil0/Applied-Data-Science-Capstone/blob/main/edadataviz.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github.com/RohiniPatil0/Applied-Data-Science-Capstone/blob/main/eda-sql-coursera_sqllite.ipynb" TargetMode="Externa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RohiniPatil0/Applied-Data-Science-Capstone/blob/main/launch_site_loca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RohiniPatil0/Applied-Data-Science-Capstone/blob/main/spacex_dash_app.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s://github.com/RohiniPatil0/Applied-Data-Science-Capstone/blob/main/SpaceX_Machine%20Learning%20Prediction_Part_5.ipynb"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21.png"/><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44.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hyperlink" Target="https://github.com/RohiniPatil0/Applied-Data-Science-Capstone/blob/main/spacex-data-collection-api.ipynb"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RohiniPatil0/Applied-Data-Science-Capstone/blob/main/webscraping.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Rohini Patil</a:t>
            </a:r>
          </a:p>
          <a:p>
            <a:r>
              <a:rPr lang="en-US" dirty="0">
                <a:solidFill>
                  <a:schemeClr val="bg2"/>
                </a:solidFill>
                <a:latin typeface="Abadi" panose="020B0604020104020204" pitchFamily="34" charset="0"/>
                <a:ea typeface="SF Pro" pitchFamily="2" charset="0"/>
                <a:cs typeface="SF Pro" pitchFamily="2" charset="0"/>
              </a:rPr>
              <a:t>01-Feb-2025</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4"/>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2" y="1825625"/>
            <a:ext cx="6057518" cy="4351338"/>
          </a:xfrm>
          <a:prstGeom prst="rect">
            <a:avLst/>
          </a:prstGeom>
        </p:spPr>
        <p:txBody>
          <a:bodyPr/>
          <a:lstStyle/>
          <a:p>
            <a:pPr>
              <a:buFont typeface="Arial" panose="020B0604020202020204" pitchFamily="34" charset="0"/>
              <a:buChar char="•"/>
            </a:pPr>
            <a:r>
              <a:rPr lang="en-IN" sz="1800" dirty="0">
                <a:solidFill>
                  <a:srgbClr val="001D35"/>
                </a:solidFill>
                <a:effectLst/>
              </a:rPr>
              <a:t>After obtaining and creating a Pandas DF from the collected data, data was filtered using the Booster Version column to only keep the Falcon 9 launches, then dealt with the missing data values in the LandingPad and PayloadMass columns. For the PayloadMass, missing data values were replaced using mean value of column.</a:t>
            </a:r>
            <a:endParaRPr lang="en-IN" sz="1800" dirty="0"/>
          </a:p>
          <a:p>
            <a:pPr>
              <a:buFont typeface="Arial" panose="020B0604020202020204" pitchFamily="34" charset="0"/>
              <a:buChar char="•"/>
            </a:pPr>
            <a:r>
              <a:rPr lang="en-IN" sz="1800" dirty="0">
                <a:solidFill>
                  <a:srgbClr val="001D35"/>
                </a:solidFill>
                <a:effectLst/>
              </a:rPr>
              <a:t>Also performed some Exploratory Data Analysis (EDA) to find some patterns in the data and determine what would be the label for training supervised models.</a:t>
            </a:r>
            <a:endParaRPr lang="en-IN" sz="1800" dirty="0"/>
          </a:p>
          <a:p>
            <a:pPr>
              <a:buFont typeface="Arial" panose="020B0604020202020204" pitchFamily="34" charset="0"/>
              <a:buChar char="•"/>
            </a:pPr>
            <a:r>
              <a:rPr lang="en-IN" sz="1800" dirty="0">
                <a:solidFill>
                  <a:srgbClr val="001D35"/>
                </a:solidFill>
                <a:effectLst/>
              </a:rPr>
              <a:t>Here is the GitHub URL of the completed data wrangling related notebooks.</a:t>
            </a:r>
            <a:endParaRPr lang="en-IN" sz="1800" dirty="0"/>
          </a:p>
          <a:p>
            <a:r>
              <a:rPr lang="en-IN" sz="1200" dirty="0">
                <a:hlinkClick r:id="rId3"/>
              </a:rPr>
              <a:t>Applied-Data-Science-Capstone/</a:t>
            </a:r>
            <a:r>
              <a:rPr lang="en-IN" sz="1200" dirty="0" err="1">
                <a:hlinkClick r:id="rId3"/>
              </a:rPr>
              <a:t>spacex</a:t>
            </a:r>
            <a:r>
              <a:rPr lang="en-IN" sz="1200" dirty="0">
                <a:hlinkClick r:id="rId3"/>
              </a:rPr>
              <a:t>-Data </a:t>
            </a:r>
            <a:r>
              <a:rPr lang="en-IN" sz="1200" dirty="0" err="1">
                <a:hlinkClick r:id="rId3"/>
              </a:rPr>
              <a:t>wrangling.ipynb</a:t>
            </a:r>
            <a:r>
              <a:rPr lang="en-IN" sz="1200" dirty="0">
                <a:hlinkClick r:id="rId3"/>
              </a:rPr>
              <a:t> at main · RohiniPatil0/Applied-Data-Science-Capstone</a:t>
            </a:r>
            <a:endParaRPr lang="en-US" sz="1800"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pic>
        <p:nvPicPr>
          <p:cNvPr id="3" name="Picture 2">
            <a:extLst>
              <a:ext uri="{FF2B5EF4-FFF2-40B4-BE49-F238E27FC236}">
                <a16:creationId xmlns:a16="http://schemas.microsoft.com/office/drawing/2014/main" id="{36F93FD7-D684-7899-2533-63AF1B101DC2}"/>
              </a:ext>
            </a:extLst>
          </p:cNvPr>
          <p:cNvPicPr>
            <a:picLocks noChangeAspect="1"/>
          </p:cNvPicPr>
          <p:nvPr/>
        </p:nvPicPr>
        <p:blipFill>
          <a:blip r:embed="rId4"/>
          <a:stretch>
            <a:fillRect/>
          </a:stretch>
        </p:blipFill>
        <p:spPr>
          <a:xfrm>
            <a:off x="6999890" y="1825625"/>
            <a:ext cx="4285721" cy="4351337"/>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521917"/>
            <a:ext cx="10515600" cy="4711809"/>
          </a:xfrm>
          <a:prstGeom prst="rect">
            <a:avLst/>
          </a:prstGeom>
        </p:spPr>
        <p:txBody>
          <a:bodyPr lIns="91440" tIns="45720" rIns="91440" bIns="45720" anchor="t"/>
          <a:lstStyle/>
          <a:p>
            <a:pPr>
              <a:buFont typeface="Arial" panose="020B0604020202020204" pitchFamily="34" charset="0"/>
              <a:buChar char="•"/>
            </a:pPr>
            <a:r>
              <a:rPr lang="en-IN" sz="1600" dirty="0">
                <a:solidFill>
                  <a:srgbClr val="001D35"/>
                </a:solidFill>
                <a:effectLst/>
              </a:rPr>
              <a:t>Performed data Analysis and Feature Engineering using Pandas and Matplotlib. i.e.</a:t>
            </a:r>
            <a:endParaRPr lang="en-IN" sz="1600" dirty="0"/>
          </a:p>
          <a:p>
            <a:pPr marL="742950" lvl="1" indent="-285750">
              <a:buFont typeface="Arial" panose="020B0604020202020204" pitchFamily="34" charset="0"/>
              <a:buChar char="•"/>
            </a:pPr>
            <a:r>
              <a:rPr lang="en-IN" sz="1600" dirty="0">
                <a:solidFill>
                  <a:srgbClr val="001D35"/>
                </a:solidFill>
                <a:effectLst/>
              </a:rPr>
              <a:t>Exploratory Data Analysis</a:t>
            </a:r>
            <a:endParaRPr lang="en-IN" sz="1600" dirty="0"/>
          </a:p>
          <a:p>
            <a:pPr marL="742950" lvl="1" indent="-285750">
              <a:buFont typeface="Arial" panose="020B0604020202020204" pitchFamily="34" charset="0"/>
              <a:buChar char="•"/>
            </a:pPr>
            <a:r>
              <a:rPr lang="en-IN" sz="1600" dirty="0">
                <a:solidFill>
                  <a:srgbClr val="001D35"/>
                </a:solidFill>
                <a:effectLst/>
              </a:rPr>
              <a:t>Preparing Data</a:t>
            </a:r>
            <a:endParaRPr lang="en-IN" sz="1600" dirty="0"/>
          </a:p>
          <a:p>
            <a:pPr marL="742950" lvl="1" indent="-285750">
              <a:buFont typeface="Arial" panose="020B0604020202020204" pitchFamily="34" charset="0"/>
              <a:buChar char="•"/>
            </a:pPr>
            <a:r>
              <a:rPr lang="en-IN" sz="1600" dirty="0">
                <a:solidFill>
                  <a:srgbClr val="001D35"/>
                </a:solidFill>
                <a:effectLst/>
              </a:rPr>
              <a:t>Feature Engineering</a:t>
            </a:r>
            <a:endParaRPr lang="en-IN" sz="1600" dirty="0"/>
          </a:p>
          <a:p>
            <a:pPr>
              <a:buFont typeface="Arial" panose="020B0604020202020204" pitchFamily="34" charset="0"/>
              <a:buChar char="•"/>
            </a:pPr>
            <a:r>
              <a:rPr lang="en-IN" sz="1600" dirty="0">
                <a:solidFill>
                  <a:srgbClr val="001D35"/>
                </a:solidFill>
                <a:effectLst/>
              </a:rPr>
              <a:t>Used scatter plots to Visualize the relationship between:</a:t>
            </a:r>
            <a:endParaRPr lang="en-IN" sz="1600" dirty="0"/>
          </a:p>
          <a:p>
            <a:pPr marL="742950" lvl="1" indent="-285750">
              <a:buFont typeface="Arial" panose="020B0604020202020204" pitchFamily="34" charset="0"/>
              <a:buChar char="•"/>
            </a:pPr>
            <a:r>
              <a:rPr lang="en-IN" sz="1600" dirty="0">
                <a:solidFill>
                  <a:srgbClr val="001D35"/>
                </a:solidFill>
                <a:effectLst/>
              </a:rPr>
              <a:t>Flight Number and Launch Site</a:t>
            </a:r>
            <a:endParaRPr lang="en-IN" sz="1600" dirty="0"/>
          </a:p>
          <a:p>
            <a:pPr marL="742950" lvl="1" indent="-285750">
              <a:buFont typeface="Arial" panose="020B0604020202020204" pitchFamily="34" charset="0"/>
              <a:buChar char="•"/>
            </a:pPr>
            <a:r>
              <a:rPr lang="en-IN" sz="1600" dirty="0">
                <a:solidFill>
                  <a:srgbClr val="001D35"/>
                </a:solidFill>
                <a:effectLst/>
              </a:rPr>
              <a:t>Payload and Launch Site</a:t>
            </a:r>
            <a:endParaRPr lang="en-IN" sz="1600" dirty="0"/>
          </a:p>
          <a:p>
            <a:pPr marL="742950" lvl="1" indent="-285750">
              <a:buFont typeface="Arial" panose="020B0604020202020204" pitchFamily="34" charset="0"/>
              <a:buChar char="•"/>
            </a:pPr>
            <a:r>
              <a:rPr lang="en-IN" sz="1600" dirty="0">
                <a:solidFill>
                  <a:srgbClr val="001D35"/>
                </a:solidFill>
                <a:effectLst/>
              </a:rPr>
              <a:t>Flight Number and Orbit type</a:t>
            </a:r>
            <a:endParaRPr lang="en-IN" sz="1600" dirty="0"/>
          </a:p>
          <a:p>
            <a:pPr marL="742950" lvl="1" indent="-285750">
              <a:buFont typeface="Arial" panose="020B0604020202020204" pitchFamily="34" charset="0"/>
              <a:buChar char="•"/>
            </a:pPr>
            <a:r>
              <a:rPr lang="en-IN" sz="1600" dirty="0">
                <a:solidFill>
                  <a:srgbClr val="001D35"/>
                </a:solidFill>
                <a:effectLst/>
              </a:rPr>
              <a:t>Payload and Orbit type</a:t>
            </a:r>
            <a:endParaRPr lang="en-IN" sz="1600" dirty="0"/>
          </a:p>
          <a:p>
            <a:pPr>
              <a:buFont typeface="Arial" panose="020B0604020202020204" pitchFamily="34" charset="0"/>
              <a:buChar char="•"/>
            </a:pPr>
            <a:r>
              <a:rPr lang="en-IN" sz="1600" dirty="0">
                <a:solidFill>
                  <a:srgbClr val="001D35"/>
                </a:solidFill>
                <a:effectLst/>
              </a:rPr>
              <a:t>Used Bar chart to Visualize the relationship between success rate of each orbit type</a:t>
            </a:r>
            <a:endParaRPr lang="en-IN" sz="1600" dirty="0"/>
          </a:p>
          <a:p>
            <a:pPr>
              <a:buFont typeface="Arial" panose="020B0604020202020204" pitchFamily="34" charset="0"/>
              <a:buChar char="•"/>
            </a:pPr>
            <a:r>
              <a:rPr lang="en-IN" sz="1600" dirty="0">
                <a:solidFill>
                  <a:srgbClr val="001D35"/>
                </a:solidFill>
                <a:effectLst/>
              </a:rPr>
              <a:t>Line plot to Visualize the launch success yearly trend</a:t>
            </a:r>
            <a:endParaRPr lang="en-IN" sz="1600" dirty="0"/>
          </a:p>
          <a:p>
            <a:pPr>
              <a:buFont typeface="Arial" panose="020B0604020202020204" pitchFamily="34" charset="0"/>
              <a:buChar char="•"/>
            </a:pPr>
            <a:r>
              <a:rPr lang="en-IN" sz="1600" dirty="0">
                <a:solidFill>
                  <a:srgbClr val="001D35"/>
                </a:solidFill>
                <a:effectLst/>
              </a:rPr>
              <a:t>Here is the GitHub URL of your completed EDA with data visualization notebook</a:t>
            </a:r>
          </a:p>
          <a:p>
            <a:pPr>
              <a:buFont typeface="Arial" panose="020B0604020202020204" pitchFamily="34" charset="0"/>
              <a:buChar char="•"/>
            </a:pPr>
            <a:r>
              <a:rPr lang="en-IN" sz="1100" dirty="0">
                <a:hlinkClick r:id="rId3"/>
              </a:rPr>
              <a:t>Applied-Data-Science-Capstone/</a:t>
            </a:r>
            <a:r>
              <a:rPr lang="en-IN" sz="1100" dirty="0" err="1">
                <a:hlinkClick r:id="rId3"/>
              </a:rPr>
              <a:t>edadataviz.ipynb</a:t>
            </a:r>
            <a:r>
              <a:rPr lang="en-IN" sz="1100" dirty="0">
                <a:hlinkClick r:id="rId3"/>
              </a:rPr>
              <a:t> at main · RohiniPatil0/Applied-Data-Science-Capstone</a:t>
            </a:r>
            <a:endParaRPr lang="en-IN" sz="1600"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13454" y="1253331"/>
            <a:ext cx="9745589" cy="4772242"/>
          </a:xfrm>
          <a:prstGeom prst="rect">
            <a:avLst/>
          </a:prstGeom>
        </p:spPr>
        <p:txBody>
          <a:bodyPr lIns="91440" tIns="45720" rIns="91440" bIns="45720" anchor="t"/>
          <a:lstStyle/>
          <a:p>
            <a:pPr algn="l"/>
            <a:r>
              <a:rPr lang="en-IN" sz="1200" b="1" i="0" dirty="0">
                <a:effectLst/>
                <a:latin typeface="var(--jp-content-font-family)"/>
              </a:rPr>
              <a:t>Display the names of the unique launch sites in the space mission</a:t>
            </a:r>
          </a:p>
          <a:p>
            <a:pPr marL="0" indent="0" algn="l">
              <a:buNone/>
            </a:pPr>
            <a:endParaRPr lang="en-IN" sz="1200" b="1" i="0" dirty="0">
              <a:effectLst/>
              <a:latin typeface="var(--jp-content-font-family)"/>
            </a:endParaRPr>
          </a:p>
          <a:p>
            <a:pPr algn="l"/>
            <a:r>
              <a:rPr lang="en-IN" sz="1200" b="1" i="0" dirty="0">
                <a:effectLst/>
                <a:latin typeface="var(--jp-content-font-family)"/>
              </a:rPr>
              <a:t>Display 5 records where launch sites begin with the string 'CCA’</a:t>
            </a:r>
          </a:p>
          <a:p>
            <a:pPr marL="0" indent="0" algn="l">
              <a:buNone/>
            </a:pPr>
            <a:endParaRPr lang="en-IN" sz="1200" b="1" i="0" dirty="0">
              <a:effectLst/>
              <a:latin typeface="var(--jp-content-font-family)"/>
            </a:endParaRPr>
          </a:p>
          <a:p>
            <a:pPr algn="l"/>
            <a:r>
              <a:rPr lang="en-IN" sz="1200" b="1" i="0" dirty="0">
                <a:effectLst/>
                <a:latin typeface="var(--jp-content-font-family)"/>
              </a:rPr>
              <a:t>Display the total payload mass carried by boosters launched by NASA (CRS)</a:t>
            </a:r>
          </a:p>
          <a:p>
            <a:pPr algn="l"/>
            <a:endParaRPr lang="en-IN" sz="1200" b="1" i="0" dirty="0">
              <a:effectLst/>
              <a:latin typeface="var(--jp-content-font-family)"/>
            </a:endParaRPr>
          </a:p>
          <a:p>
            <a:pPr algn="l"/>
            <a:r>
              <a:rPr lang="en-IN" sz="1200" b="1" i="0" dirty="0">
                <a:effectLst/>
                <a:latin typeface="var(--jp-content-font-family)"/>
              </a:rPr>
              <a:t>Display average payload mass carried by booster version F9 v1.1</a:t>
            </a:r>
          </a:p>
          <a:p>
            <a:pPr algn="l"/>
            <a:endParaRPr lang="en-IN" sz="1200" b="1" i="0" dirty="0">
              <a:effectLst/>
              <a:latin typeface="var(--jp-content-font-family)"/>
            </a:endParaRPr>
          </a:p>
          <a:p>
            <a:pPr algn="l"/>
            <a:r>
              <a:rPr lang="en-IN" sz="1200" b="1" i="0" dirty="0">
                <a:effectLst/>
                <a:latin typeface="system-ui"/>
              </a:rPr>
              <a:t>List the date when the first </a:t>
            </a:r>
            <a:r>
              <a:rPr lang="en-IN" sz="1200" b="1" i="0" dirty="0" err="1">
                <a:effectLst/>
                <a:latin typeface="system-ui"/>
              </a:rPr>
              <a:t>succesful</a:t>
            </a:r>
            <a:r>
              <a:rPr lang="en-IN" sz="1200" b="1" i="0" dirty="0">
                <a:effectLst/>
                <a:latin typeface="system-ui"/>
              </a:rPr>
              <a:t> landing outcome in ground pad was </a:t>
            </a:r>
            <a:r>
              <a:rPr lang="en-IN" sz="1200" b="1" i="0" dirty="0" err="1">
                <a:effectLst/>
                <a:latin typeface="system-ui"/>
              </a:rPr>
              <a:t>acheived</a:t>
            </a:r>
            <a:r>
              <a:rPr lang="en-IN" sz="1200" b="1" i="0" dirty="0">
                <a:effectLst/>
                <a:latin typeface="system-ui"/>
              </a:rPr>
              <a:t>.</a:t>
            </a:r>
          </a:p>
          <a:p>
            <a:pPr algn="l"/>
            <a:endParaRPr lang="en-IN" sz="1200" b="1" i="0" dirty="0">
              <a:effectLst/>
              <a:latin typeface="system-ui"/>
            </a:endParaRPr>
          </a:p>
          <a:p>
            <a:pPr marL="0" indent="0">
              <a:buNone/>
            </a:pPr>
            <a:endParaRPr lang="en-IN" sz="1200" dirty="0"/>
          </a:p>
          <a:p>
            <a:pPr algn="l"/>
            <a:r>
              <a:rPr lang="en-IN" sz="1000" b="1" i="0" dirty="0">
                <a:effectLst/>
                <a:latin typeface="var(--jp-content-font-family)"/>
              </a:rPr>
              <a:t>List the names of the boosters which have success in drone ship and have payload mass greater than 4000 but less than 6000</a:t>
            </a:r>
          </a:p>
          <a:p>
            <a:pPr marL="0" indent="0">
              <a:buNone/>
            </a:pPr>
            <a:br>
              <a:rPr lang="en-IN" sz="1000" b="0" i="0" dirty="0">
                <a:effectLst/>
                <a:latin typeface="Times New Roman" panose="02020603050405020304" pitchFamily="18" charset="0"/>
              </a:rPr>
            </a:br>
            <a:br>
              <a:rPr lang="en-IN" sz="1200" dirty="0"/>
            </a:br>
            <a:br>
              <a:rPr lang="en-IN" sz="1200" b="0" i="0" dirty="0">
                <a:effectLst/>
                <a:latin typeface="Times New Roman" panose="02020603050405020304" pitchFamily="18" charset="0"/>
              </a:rPr>
            </a:br>
            <a:endParaRPr lang="en-US" sz="1200" dirty="0"/>
          </a:p>
          <a:p>
            <a:endParaRPr lang="en-US" sz="1200" dirty="0"/>
          </a:p>
          <a:p>
            <a:endParaRPr lang="en-US" sz="1200"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pic>
        <p:nvPicPr>
          <p:cNvPr id="6" name="Picture 5">
            <a:extLst>
              <a:ext uri="{FF2B5EF4-FFF2-40B4-BE49-F238E27FC236}">
                <a16:creationId xmlns:a16="http://schemas.microsoft.com/office/drawing/2014/main" id="{63421794-0734-C98F-0206-9154EC429DD4}"/>
              </a:ext>
            </a:extLst>
          </p:cNvPr>
          <p:cNvPicPr>
            <a:picLocks noChangeAspect="1"/>
          </p:cNvPicPr>
          <p:nvPr/>
        </p:nvPicPr>
        <p:blipFill>
          <a:blip r:embed="rId3"/>
          <a:stretch>
            <a:fillRect/>
          </a:stretch>
        </p:blipFill>
        <p:spPr>
          <a:xfrm>
            <a:off x="1082565" y="1458679"/>
            <a:ext cx="8860222" cy="391142"/>
          </a:xfrm>
          <a:prstGeom prst="rect">
            <a:avLst/>
          </a:prstGeom>
        </p:spPr>
      </p:pic>
      <p:pic>
        <p:nvPicPr>
          <p:cNvPr id="8" name="Picture 7">
            <a:extLst>
              <a:ext uri="{FF2B5EF4-FFF2-40B4-BE49-F238E27FC236}">
                <a16:creationId xmlns:a16="http://schemas.microsoft.com/office/drawing/2014/main" id="{FEF758C8-8DF6-0230-7D2F-139EBB27E9A2}"/>
              </a:ext>
            </a:extLst>
          </p:cNvPr>
          <p:cNvPicPr>
            <a:picLocks noChangeAspect="1"/>
          </p:cNvPicPr>
          <p:nvPr/>
        </p:nvPicPr>
        <p:blipFill>
          <a:blip r:embed="rId4"/>
          <a:stretch>
            <a:fillRect/>
          </a:stretch>
        </p:blipFill>
        <p:spPr>
          <a:xfrm>
            <a:off x="1082566" y="2089790"/>
            <a:ext cx="8860222" cy="239671"/>
          </a:xfrm>
          <a:prstGeom prst="rect">
            <a:avLst/>
          </a:prstGeom>
        </p:spPr>
      </p:pic>
      <p:pic>
        <p:nvPicPr>
          <p:cNvPr id="10" name="Picture 9">
            <a:extLst>
              <a:ext uri="{FF2B5EF4-FFF2-40B4-BE49-F238E27FC236}">
                <a16:creationId xmlns:a16="http://schemas.microsoft.com/office/drawing/2014/main" id="{5D2C495E-B847-3B38-83D0-E6CBA6B5FC5A}"/>
              </a:ext>
            </a:extLst>
          </p:cNvPr>
          <p:cNvPicPr>
            <a:picLocks noChangeAspect="1"/>
          </p:cNvPicPr>
          <p:nvPr/>
        </p:nvPicPr>
        <p:blipFill>
          <a:blip r:embed="rId5"/>
          <a:stretch>
            <a:fillRect/>
          </a:stretch>
        </p:blipFill>
        <p:spPr>
          <a:xfrm>
            <a:off x="1082565" y="2636292"/>
            <a:ext cx="8860222" cy="391142"/>
          </a:xfrm>
          <a:prstGeom prst="rect">
            <a:avLst/>
          </a:prstGeom>
        </p:spPr>
      </p:pic>
      <p:pic>
        <p:nvPicPr>
          <p:cNvPr id="12" name="Picture 11">
            <a:extLst>
              <a:ext uri="{FF2B5EF4-FFF2-40B4-BE49-F238E27FC236}">
                <a16:creationId xmlns:a16="http://schemas.microsoft.com/office/drawing/2014/main" id="{4E8C00B0-3883-5F96-1435-F8E4C438A2C7}"/>
              </a:ext>
            </a:extLst>
          </p:cNvPr>
          <p:cNvPicPr>
            <a:picLocks noChangeAspect="1"/>
          </p:cNvPicPr>
          <p:nvPr/>
        </p:nvPicPr>
        <p:blipFill>
          <a:blip r:embed="rId6"/>
          <a:stretch>
            <a:fillRect/>
          </a:stretch>
        </p:blipFill>
        <p:spPr>
          <a:xfrm>
            <a:off x="1082566" y="3193067"/>
            <a:ext cx="8860222" cy="401638"/>
          </a:xfrm>
          <a:prstGeom prst="rect">
            <a:avLst/>
          </a:prstGeom>
        </p:spPr>
      </p:pic>
      <p:pic>
        <p:nvPicPr>
          <p:cNvPr id="14" name="Picture 13">
            <a:extLst>
              <a:ext uri="{FF2B5EF4-FFF2-40B4-BE49-F238E27FC236}">
                <a16:creationId xmlns:a16="http://schemas.microsoft.com/office/drawing/2014/main" id="{515AD5B0-DA0D-122C-C366-860CCCC20435}"/>
              </a:ext>
            </a:extLst>
          </p:cNvPr>
          <p:cNvPicPr>
            <a:picLocks noChangeAspect="1"/>
          </p:cNvPicPr>
          <p:nvPr/>
        </p:nvPicPr>
        <p:blipFill>
          <a:blip r:embed="rId7"/>
          <a:stretch>
            <a:fillRect/>
          </a:stretch>
        </p:blipFill>
        <p:spPr>
          <a:xfrm>
            <a:off x="1030013" y="3869129"/>
            <a:ext cx="8912775" cy="549049"/>
          </a:xfrm>
          <a:prstGeom prst="rect">
            <a:avLst/>
          </a:prstGeom>
        </p:spPr>
      </p:pic>
      <p:pic>
        <p:nvPicPr>
          <p:cNvPr id="16" name="Picture 15">
            <a:extLst>
              <a:ext uri="{FF2B5EF4-FFF2-40B4-BE49-F238E27FC236}">
                <a16:creationId xmlns:a16="http://schemas.microsoft.com/office/drawing/2014/main" id="{F80344A9-E009-F52B-439F-2EB40ACF6DA1}"/>
              </a:ext>
            </a:extLst>
          </p:cNvPr>
          <p:cNvPicPr>
            <a:picLocks noChangeAspect="1"/>
          </p:cNvPicPr>
          <p:nvPr/>
        </p:nvPicPr>
        <p:blipFill>
          <a:blip r:embed="rId8"/>
          <a:stretch>
            <a:fillRect/>
          </a:stretch>
        </p:blipFill>
        <p:spPr>
          <a:xfrm>
            <a:off x="1030013" y="4673493"/>
            <a:ext cx="8912775" cy="549049"/>
          </a:xfrm>
          <a:prstGeom prst="rect">
            <a:avLst/>
          </a:prstGeom>
        </p:spPr>
      </p:pic>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A7BD31-718A-23BE-5CB6-A2068D3B73BB}"/>
              </a:ext>
            </a:extLst>
          </p:cNvPr>
          <p:cNvSpPr>
            <a:spLocks noGrp="1"/>
          </p:cNvSpPr>
          <p:nvPr>
            <p:ph type="title"/>
          </p:nvPr>
        </p:nvSpPr>
        <p:spPr/>
        <p:txBody>
          <a:bodyPr/>
          <a:lstStyle/>
          <a:p>
            <a:r>
              <a:rPr lang="en-US" dirty="0">
                <a:solidFill>
                  <a:srgbClr val="0B49CB"/>
                </a:solidFill>
                <a:latin typeface="Abadi"/>
              </a:rPr>
              <a:t>EDA with SQL(cont.….)</a:t>
            </a:r>
            <a:endParaRPr lang="en-US" dirty="0">
              <a:solidFill>
                <a:srgbClr val="0B49CB"/>
              </a:solidFill>
            </a:endParaRPr>
          </a:p>
        </p:txBody>
      </p:sp>
      <p:sp>
        <p:nvSpPr>
          <p:cNvPr id="3" name="Content Placeholder 2">
            <a:extLst>
              <a:ext uri="{FF2B5EF4-FFF2-40B4-BE49-F238E27FC236}">
                <a16:creationId xmlns:a16="http://schemas.microsoft.com/office/drawing/2014/main" id="{C9F41B50-15E4-C474-EFC7-16C07E19AAA2}"/>
              </a:ext>
            </a:extLst>
          </p:cNvPr>
          <p:cNvSpPr>
            <a:spLocks noGrp="1"/>
          </p:cNvSpPr>
          <p:nvPr>
            <p:ph idx="1"/>
          </p:nvPr>
        </p:nvSpPr>
        <p:spPr>
          <a:xfrm>
            <a:off x="838200" y="1282262"/>
            <a:ext cx="10515600" cy="4894701"/>
          </a:xfrm>
        </p:spPr>
        <p:txBody>
          <a:bodyPr/>
          <a:lstStyle/>
          <a:p>
            <a:pPr algn="l"/>
            <a:r>
              <a:rPr lang="en-IN" sz="1200" b="1" i="0" dirty="0">
                <a:effectLst/>
                <a:latin typeface="var(--jp-content-font-family)"/>
              </a:rPr>
              <a:t>List the total number of successful and failure mission outcomes</a:t>
            </a:r>
          </a:p>
          <a:p>
            <a:pPr algn="l"/>
            <a:endParaRPr lang="en-IN" sz="1200" b="1" i="0" dirty="0">
              <a:effectLst/>
              <a:latin typeface="var(--jp-content-font-family)"/>
            </a:endParaRPr>
          </a:p>
          <a:p>
            <a:pPr algn="l"/>
            <a:br>
              <a:rPr lang="en-IN" sz="1200" b="0" i="0" dirty="0">
                <a:effectLst/>
                <a:latin typeface="Times New Roman" panose="02020603050405020304" pitchFamily="18" charset="0"/>
              </a:rPr>
            </a:br>
            <a:r>
              <a:rPr lang="en-IN" sz="1200" b="1" i="0" dirty="0">
                <a:effectLst/>
                <a:latin typeface="var(--jp-content-font-family)"/>
              </a:rPr>
              <a:t>List the names of the booster_versions which have carried the maximum payload mass. Use a subquery</a:t>
            </a:r>
          </a:p>
          <a:p>
            <a:br>
              <a:rPr lang="en-IN" sz="1200" b="0" i="0" dirty="0">
                <a:effectLst/>
                <a:latin typeface="Times New Roman" panose="02020603050405020304" pitchFamily="18" charset="0"/>
              </a:rPr>
            </a:br>
            <a:endParaRPr lang="en-IN" sz="1200" b="0" i="0" dirty="0">
              <a:effectLst/>
              <a:latin typeface="Times New Roman" panose="02020603050405020304" pitchFamily="18" charset="0"/>
            </a:endParaRPr>
          </a:p>
          <a:p>
            <a:r>
              <a:rPr lang="en-IN" sz="1200" b="1" i="0" dirty="0">
                <a:effectLst/>
                <a:latin typeface="system-ui"/>
              </a:rPr>
              <a:t>List the records which will display the month names, failure landing_outcomes in drone ship ,booster versions, </a:t>
            </a:r>
            <a:r>
              <a:rPr lang="en-IN" sz="1200" b="1" i="0" dirty="0" err="1">
                <a:effectLst/>
                <a:latin typeface="system-ui"/>
              </a:rPr>
              <a:t>launch_site</a:t>
            </a:r>
            <a:r>
              <a:rPr lang="en-IN" sz="1200" b="1" i="0" dirty="0">
                <a:effectLst/>
                <a:latin typeface="system-ui"/>
              </a:rPr>
              <a:t> for the months in year 2015.</a:t>
            </a:r>
          </a:p>
          <a:p>
            <a:endParaRPr lang="en-IN" sz="1200" b="1" i="0" dirty="0">
              <a:effectLst/>
              <a:latin typeface="system-ui"/>
            </a:endParaRPr>
          </a:p>
          <a:p>
            <a:endParaRPr lang="en-IN" sz="1200" dirty="0"/>
          </a:p>
          <a:p>
            <a:r>
              <a:rPr lang="en-IN" sz="1000" b="1" i="0" dirty="0">
                <a:effectLst/>
                <a:latin typeface="system-ui"/>
              </a:rPr>
              <a:t>Rank the count of landing outcomes (such as Failure (drone ship) or Success (ground pad)) between the date 2010-06-04 and 2017-03-20, in descending order.</a:t>
            </a:r>
          </a:p>
          <a:p>
            <a:endParaRPr lang="en-IN" sz="1000" b="1" dirty="0">
              <a:latin typeface="system-ui"/>
            </a:endParaRPr>
          </a:p>
          <a:p>
            <a:endParaRPr lang="en-IN" sz="1000" b="1" i="0" dirty="0">
              <a:effectLst/>
              <a:latin typeface="system-ui"/>
            </a:endParaRPr>
          </a:p>
          <a:p>
            <a:pPr marL="0" indent="0">
              <a:buNone/>
            </a:pPr>
            <a:endParaRPr lang="en-IN" sz="800" dirty="0"/>
          </a:p>
          <a:p>
            <a:r>
              <a:rPr lang="en-IN" sz="800" dirty="0"/>
              <a:t>Here is the GitHub URL</a:t>
            </a:r>
          </a:p>
          <a:p>
            <a:pPr marL="0" indent="0">
              <a:buNone/>
            </a:pPr>
            <a:r>
              <a:rPr lang="en-IN" sz="800" dirty="0">
                <a:hlinkClick r:id="rId2"/>
              </a:rPr>
              <a:t>Applied-Data-Science-Capstone/</a:t>
            </a:r>
            <a:r>
              <a:rPr lang="en-IN" sz="800" dirty="0" err="1">
                <a:hlinkClick r:id="rId2"/>
              </a:rPr>
              <a:t>eda-sql-coursera_sqllite.ipynb</a:t>
            </a:r>
            <a:r>
              <a:rPr lang="en-IN" sz="800" dirty="0">
                <a:hlinkClick r:id="rId2"/>
              </a:rPr>
              <a:t> at main · RohiniPatil0/Applied-Data-Science-Capstone</a:t>
            </a:r>
            <a:endParaRPr lang="en-IN" sz="1000" b="1" i="0" dirty="0">
              <a:effectLst/>
              <a:latin typeface="system-ui"/>
            </a:endParaRPr>
          </a:p>
          <a:p>
            <a:pPr marL="0" indent="0">
              <a:buNone/>
            </a:pPr>
            <a:endParaRPr lang="en-IN" sz="800" dirty="0"/>
          </a:p>
        </p:txBody>
      </p:sp>
      <p:pic>
        <p:nvPicPr>
          <p:cNvPr id="5" name="Picture 4">
            <a:extLst>
              <a:ext uri="{FF2B5EF4-FFF2-40B4-BE49-F238E27FC236}">
                <a16:creationId xmlns:a16="http://schemas.microsoft.com/office/drawing/2014/main" id="{787993BF-AE10-FB6D-4765-6C985F7941F6}"/>
              </a:ext>
            </a:extLst>
          </p:cNvPr>
          <p:cNvPicPr>
            <a:picLocks noChangeAspect="1"/>
          </p:cNvPicPr>
          <p:nvPr/>
        </p:nvPicPr>
        <p:blipFill>
          <a:blip r:embed="rId3"/>
          <a:stretch>
            <a:fillRect/>
          </a:stretch>
        </p:blipFill>
        <p:spPr>
          <a:xfrm>
            <a:off x="1138074" y="1476375"/>
            <a:ext cx="9201150" cy="428625"/>
          </a:xfrm>
          <a:prstGeom prst="rect">
            <a:avLst/>
          </a:prstGeom>
        </p:spPr>
      </p:pic>
      <p:pic>
        <p:nvPicPr>
          <p:cNvPr id="7" name="Picture 6">
            <a:extLst>
              <a:ext uri="{FF2B5EF4-FFF2-40B4-BE49-F238E27FC236}">
                <a16:creationId xmlns:a16="http://schemas.microsoft.com/office/drawing/2014/main" id="{D01E6772-0476-3C61-786E-4810232F5A67}"/>
              </a:ext>
            </a:extLst>
          </p:cNvPr>
          <p:cNvPicPr>
            <a:picLocks noChangeAspect="1"/>
          </p:cNvPicPr>
          <p:nvPr/>
        </p:nvPicPr>
        <p:blipFill>
          <a:blip r:embed="rId4"/>
          <a:stretch>
            <a:fillRect/>
          </a:stretch>
        </p:blipFill>
        <p:spPr>
          <a:xfrm>
            <a:off x="1138075" y="2249323"/>
            <a:ext cx="9201150" cy="514350"/>
          </a:xfrm>
          <a:prstGeom prst="rect">
            <a:avLst/>
          </a:prstGeom>
        </p:spPr>
      </p:pic>
      <p:pic>
        <p:nvPicPr>
          <p:cNvPr id="9" name="Picture 8">
            <a:extLst>
              <a:ext uri="{FF2B5EF4-FFF2-40B4-BE49-F238E27FC236}">
                <a16:creationId xmlns:a16="http://schemas.microsoft.com/office/drawing/2014/main" id="{EC29180C-2A0B-BD27-B72E-FF718825DC19}"/>
              </a:ext>
            </a:extLst>
          </p:cNvPr>
          <p:cNvPicPr>
            <a:picLocks noChangeAspect="1"/>
          </p:cNvPicPr>
          <p:nvPr/>
        </p:nvPicPr>
        <p:blipFill>
          <a:blip r:embed="rId5"/>
          <a:stretch>
            <a:fillRect/>
          </a:stretch>
        </p:blipFill>
        <p:spPr>
          <a:xfrm>
            <a:off x="1033462" y="3009900"/>
            <a:ext cx="9497904" cy="670910"/>
          </a:xfrm>
          <a:prstGeom prst="rect">
            <a:avLst/>
          </a:prstGeom>
        </p:spPr>
      </p:pic>
      <p:pic>
        <p:nvPicPr>
          <p:cNvPr id="11" name="Picture 10">
            <a:extLst>
              <a:ext uri="{FF2B5EF4-FFF2-40B4-BE49-F238E27FC236}">
                <a16:creationId xmlns:a16="http://schemas.microsoft.com/office/drawing/2014/main" id="{42AA9282-1B6F-C823-2C96-1F6A0CDD9985}"/>
              </a:ext>
            </a:extLst>
          </p:cNvPr>
          <p:cNvPicPr>
            <a:picLocks noChangeAspect="1"/>
          </p:cNvPicPr>
          <p:nvPr/>
        </p:nvPicPr>
        <p:blipFill>
          <a:blip r:embed="rId6"/>
          <a:stretch>
            <a:fillRect/>
          </a:stretch>
        </p:blipFill>
        <p:spPr>
          <a:xfrm>
            <a:off x="1096034" y="3893097"/>
            <a:ext cx="9351249" cy="704850"/>
          </a:xfrm>
          <a:prstGeom prst="rect">
            <a:avLst/>
          </a:prstGeom>
        </p:spPr>
      </p:pic>
    </p:spTree>
    <p:extLst>
      <p:ext uri="{BB962C8B-B14F-4D97-AF65-F5344CB8AC3E}">
        <p14:creationId xmlns:p14="http://schemas.microsoft.com/office/powerpoint/2010/main" val="33127545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Created Folium Map to mark all launch sites and created map objects such as markers, circles, lines to mark the success or failure of launch for each launch site.</a:t>
            </a:r>
          </a:p>
          <a:p>
            <a:pPr>
              <a:lnSpc>
                <a:spcPct val="100000"/>
              </a:lnSpc>
              <a:spcBef>
                <a:spcPts val="1400"/>
              </a:spcBef>
            </a:pPr>
            <a:r>
              <a:rPr lang="en-US" sz="2200" dirty="0">
                <a:solidFill>
                  <a:schemeClr val="accent3">
                    <a:lumMod val="25000"/>
                  </a:schemeClr>
                </a:solidFill>
                <a:latin typeface="Abadi" panose="020B0604020104020204" pitchFamily="34" charset="0"/>
              </a:rPr>
              <a:t>Created a launch set outcomes(failure=0 or success=1)</a:t>
            </a:r>
          </a:p>
          <a:p>
            <a:pPr>
              <a:lnSpc>
                <a:spcPct val="100000"/>
              </a:lnSpc>
              <a:spcBef>
                <a:spcPts val="1400"/>
              </a:spcBef>
            </a:pPr>
            <a:r>
              <a:rPr lang="en-US" sz="2200" dirty="0">
                <a:solidFill>
                  <a:schemeClr val="accent3">
                    <a:lumMod val="25000"/>
                  </a:schemeClr>
                </a:solidFill>
                <a:latin typeface="Abadi" panose="020B0604020104020204" pitchFamily="34" charset="0"/>
              </a:rPr>
              <a:t>Here is the GitHub URL of your completed interactive map with Folium map, as an external reference and peer-review purpose</a:t>
            </a:r>
          </a:p>
          <a:p>
            <a:r>
              <a:rPr lang="en-IN" dirty="0">
                <a:hlinkClick r:id="rId3"/>
              </a:rPr>
              <a:t>Applied-Data-Science-Capstone/</a:t>
            </a:r>
            <a:r>
              <a:rPr lang="en-IN" dirty="0" err="1">
                <a:hlinkClick r:id="rId3"/>
              </a:rPr>
              <a:t>launch_site_location.ipynb</a:t>
            </a:r>
            <a:r>
              <a:rPr lang="en-IN" dirty="0">
                <a:hlinkClick r:id="rId3"/>
              </a:rPr>
              <a:t> at main · RohiniPatil0/Applied-Data-Science-Capstone</a:t>
            </a:r>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1200" b="1" dirty="0">
                <a:solidFill>
                  <a:schemeClr val="accent3">
                    <a:lumMod val="25000"/>
                  </a:schemeClr>
                </a:solidFill>
                <a:latin typeface="Abadi" panose="020B0604020104020204" pitchFamily="34" charset="0"/>
              </a:rPr>
              <a:t>Built an interactive dashboard application with </a:t>
            </a:r>
            <a:r>
              <a:rPr lang="en-US" sz="1200" b="1" dirty="0" err="1">
                <a:solidFill>
                  <a:schemeClr val="accent3">
                    <a:lumMod val="25000"/>
                  </a:schemeClr>
                </a:solidFill>
                <a:latin typeface="Abadi" panose="020B0604020104020204" pitchFamily="34" charset="0"/>
              </a:rPr>
              <a:t>Ploty</a:t>
            </a:r>
            <a:r>
              <a:rPr lang="en-US" sz="1200" b="1" dirty="0">
                <a:solidFill>
                  <a:schemeClr val="accent3">
                    <a:lumMod val="25000"/>
                  </a:schemeClr>
                </a:solidFill>
                <a:latin typeface="Abadi" panose="020B0604020104020204" pitchFamily="34" charset="0"/>
              </a:rPr>
              <a:t> Dash By</a:t>
            </a:r>
          </a:p>
          <a:p>
            <a:pPr>
              <a:lnSpc>
                <a:spcPct val="100000"/>
              </a:lnSpc>
              <a:spcBef>
                <a:spcPts val="1400"/>
              </a:spcBef>
            </a:pPr>
            <a:r>
              <a:rPr lang="en-IN" sz="1200" b="0" i="0" dirty="0">
                <a:solidFill>
                  <a:srgbClr val="333333"/>
                </a:solidFill>
                <a:effectLst/>
                <a:latin typeface="Microsoft YaHei" panose="020B0503020204020204" pitchFamily="34" charset="-122"/>
                <a:ea typeface="Microsoft YaHei" panose="020B0503020204020204" pitchFamily="34" charset="-122"/>
              </a:rPr>
              <a:t>Added a Launch Site Drop-down Input Component</a:t>
            </a:r>
          </a:p>
          <a:p>
            <a:pPr>
              <a:lnSpc>
                <a:spcPct val="100000"/>
              </a:lnSpc>
              <a:spcBef>
                <a:spcPts val="1400"/>
              </a:spcBef>
            </a:pPr>
            <a:r>
              <a:rPr lang="en-IN" sz="1200" b="0" i="0" dirty="0">
                <a:solidFill>
                  <a:srgbClr val="333333"/>
                </a:solidFill>
                <a:effectLst/>
                <a:latin typeface="Microsoft YaHei" panose="020B0503020204020204" pitchFamily="34" charset="-122"/>
                <a:ea typeface="Microsoft YaHei" panose="020B0503020204020204" pitchFamily="34" charset="-122"/>
              </a:rPr>
              <a:t>Added a callback function to render success-</a:t>
            </a:r>
            <a:r>
              <a:rPr lang="en-IN" sz="1200" dirty="0">
                <a:solidFill>
                  <a:srgbClr val="333333"/>
                </a:solidFill>
                <a:latin typeface="Microsoft YaHei" panose="020B0503020204020204" pitchFamily="34" charset="-122"/>
                <a:ea typeface="Microsoft YaHei" panose="020B0503020204020204" pitchFamily="34" charset="-122"/>
              </a:rPr>
              <a:t>pie-chart  b</a:t>
            </a:r>
            <a:r>
              <a:rPr lang="en-IN" sz="1200" b="0" i="0" dirty="0">
                <a:solidFill>
                  <a:srgbClr val="333333"/>
                </a:solidFill>
                <a:effectLst/>
                <a:latin typeface="Microsoft YaHei" panose="020B0503020204020204" pitchFamily="34" charset="-122"/>
                <a:ea typeface="Microsoft YaHei" panose="020B0503020204020204" pitchFamily="34" charset="-122"/>
              </a:rPr>
              <a:t>ased on selected site dropdown</a:t>
            </a:r>
          </a:p>
          <a:p>
            <a:pPr>
              <a:lnSpc>
                <a:spcPct val="100000"/>
              </a:lnSpc>
              <a:spcBef>
                <a:spcPts val="1400"/>
              </a:spcBef>
            </a:pPr>
            <a:r>
              <a:rPr lang="en-IN" sz="1200" b="0" i="0" dirty="0">
                <a:solidFill>
                  <a:srgbClr val="333333"/>
                </a:solidFill>
                <a:effectLst/>
                <a:latin typeface="Microsoft YaHei" panose="020B0503020204020204" pitchFamily="34" charset="-122"/>
                <a:ea typeface="Microsoft YaHei" panose="020B0503020204020204" pitchFamily="34" charset="-122"/>
              </a:rPr>
              <a:t>Added a Range Slider to Select Payload</a:t>
            </a:r>
          </a:p>
          <a:p>
            <a:pPr>
              <a:lnSpc>
                <a:spcPct val="100000"/>
              </a:lnSpc>
              <a:spcBef>
                <a:spcPts val="1400"/>
              </a:spcBef>
            </a:pPr>
            <a:r>
              <a:rPr lang="en-IN" sz="1200" b="0" i="0" dirty="0">
                <a:solidFill>
                  <a:srgbClr val="333333"/>
                </a:solidFill>
                <a:effectLst/>
                <a:latin typeface="Microsoft YaHei" panose="020B0503020204020204" pitchFamily="34" charset="-122"/>
                <a:ea typeface="Microsoft YaHei" panose="020B0503020204020204" pitchFamily="34" charset="-122"/>
              </a:rPr>
              <a:t>Added a callback function to render the success-payload-scatter-chart scatter plot.</a:t>
            </a:r>
            <a:endParaRPr lang="en-US" sz="1200" dirty="0">
              <a:solidFill>
                <a:schemeClr val="accent3">
                  <a:lumMod val="25000"/>
                </a:schemeClr>
              </a:solidFill>
              <a:latin typeface="Abadi" panose="020B0604020104020204" pitchFamily="34" charset="0"/>
            </a:endParaRPr>
          </a:p>
          <a:p>
            <a:pPr>
              <a:lnSpc>
                <a:spcPct val="100000"/>
              </a:lnSpc>
              <a:spcBef>
                <a:spcPts val="1400"/>
              </a:spcBef>
            </a:pPr>
            <a:r>
              <a:rPr lang="en-US" sz="1200" b="1" dirty="0">
                <a:solidFill>
                  <a:schemeClr val="accent3">
                    <a:lumMod val="25000"/>
                  </a:schemeClr>
                </a:solidFill>
                <a:latin typeface="Abadi" panose="020B0604020104020204" pitchFamily="34" charset="0"/>
              </a:rPr>
              <a:t>Here is the GitHub URL of your completed </a:t>
            </a:r>
            <a:r>
              <a:rPr lang="en-US" sz="1200" b="1" dirty="0" err="1">
                <a:solidFill>
                  <a:schemeClr val="accent3">
                    <a:lumMod val="25000"/>
                  </a:schemeClr>
                </a:solidFill>
                <a:latin typeface="Abadi" panose="020B0604020104020204" pitchFamily="34" charset="0"/>
              </a:rPr>
              <a:t>Plotly</a:t>
            </a:r>
            <a:r>
              <a:rPr lang="en-US" sz="1200" b="1" dirty="0">
                <a:solidFill>
                  <a:schemeClr val="accent3">
                    <a:lumMod val="25000"/>
                  </a:schemeClr>
                </a:solidFill>
                <a:latin typeface="Abadi" panose="020B0604020104020204" pitchFamily="34" charset="0"/>
              </a:rPr>
              <a:t> Dash lab, as an external reference and peer-review purpose</a:t>
            </a:r>
          </a:p>
          <a:p>
            <a:r>
              <a:rPr lang="en-IN" sz="1000" dirty="0">
                <a:hlinkClick r:id="rId3"/>
              </a:rPr>
              <a:t>Applied-Data-Science-Capstone/spacex_dash_app.py at main · RohiniPatil0/Applied-Data-Science-Capstone</a:t>
            </a:r>
            <a:endParaRPr lang="en-US" sz="1200"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buFont typeface="Arial" panose="020B0604020202020204" pitchFamily="34" charset="0"/>
              <a:buChar char="•"/>
            </a:pPr>
            <a:r>
              <a:rPr lang="en-IN" sz="1600" dirty="0">
                <a:solidFill>
                  <a:srgbClr val="001D35"/>
                </a:solidFill>
                <a:effectLst/>
              </a:rPr>
              <a:t>Summary of how I built, evaluated, improved, and found the best performing classification model.</a:t>
            </a:r>
            <a:endParaRPr lang="en-IN" sz="1600" dirty="0"/>
          </a:p>
          <a:p>
            <a:pPr>
              <a:buFont typeface="Arial" panose="020B0604020202020204" pitchFamily="34" charset="0"/>
              <a:buChar char="•"/>
            </a:pPr>
            <a:r>
              <a:rPr lang="en-IN" sz="1600" dirty="0">
                <a:solidFill>
                  <a:srgbClr val="001D35"/>
                </a:solidFill>
                <a:effectLst/>
              </a:rPr>
              <a:t>After loading the data as a Pandas </a:t>
            </a:r>
            <a:r>
              <a:rPr lang="en-IN" sz="1600" dirty="0" err="1">
                <a:solidFill>
                  <a:srgbClr val="001D35"/>
                </a:solidFill>
                <a:effectLst/>
              </a:rPr>
              <a:t>Dataframe</a:t>
            </a:r>
            <a:r>
              <a:rPr lang="en-IN" sz="1600" dirty="0">
                <a:solidFill>
                  <a:srgbClr val="001D35"/>
                </a:solidFill>
                <a:effectLst/>
              </a:rPr>
              <a:t>, I set out to perform exploratory Data Analysis and determine Training Labels by:</a:t>
            </a:r>
            <a:endParaRPr lang="en-IN" sz="1600" dirty="0"/>
          </a:p>
          <a:p>
            <a:pPr>
              <a:buFont typeface="Arial" panose="020B0604020202020204" pitchFamily="34" charset="0"/>
              <a:buChar char="•"/>
            </a:pPr>
            <a:r>
              <a:rPr lang="en-IN" sz="1600" dirty="0">
                <a:solidFill>
                  <a:srgbClr val="001D35"/>
                </a:solidFill>
                <a:effectLst/>
              </a:rPr>
              <a:t>Creating a NumPy array from the column Class in data, by applying the method </a:t>
            </a:r>
            <a:r>
              <a:rPr lang="en-IN" sz="1600" dirty="0" err="1">
                <a:solidFill>
                  <a:srgbClr val="001D35"/>
                </a:solidFill>
                <a:effectLst/>
              </a:rPr>
              <a:t>to_numpy</a:t>
            </a:r>
            <a:r>
              <a:rPr lang="en-IN" sz="1600" dirty="0">
                <a:solidFill>
                  <a:srgbClr val="001D35"/>
                </a:solidFill>
                <a:effectLst/>
              </a:rPr>
              <a:t>() then assigned it to the variable Y as the outcome variable.</a:t>
            </a:r>
            <a:endParaRPr lang="en-IN" sz="1600" dirty="0"/>
          </a:p>
          <a:p>
            <a:pPr>
              <a:buFont typeface="Arial" panose="020B0604020202020204" pitchFamily="34" charset="0"/>
              <a:buChar char="•"/>
            </a:pPr>
            <a:r>
              <a:rPr lang="en-IN" sz="1600" dirty="0">
                <a:solidFill>
                  <a:srgbClr val="001D35"/>
                </a:solidFill>
                <a:effectLst/>
              </a:rPr>
              <a:t>Then standardized the feature dataset (x) by transforming it using </a:t>
            </a:r>
            <a:r>
              <a:rPr lang="en-IN" sz="1600" dirty="0" err="1">
                <a:solidFill>
                  <a:srgbClr val="001D35"/>
                </a:solidFill>
                <a:effectLst/>
              </a:rPr>
              <a:t>preprocessing.StandardScaler</a:t>
            </a:r>
            <a:r>
              <a:rPr lang="en-IN" sz="1600" dirty="0">
                <a:solidFill>
                  <a:srgbClr val="001D35"/>
                </a:solidFill>
                <a:effectLst/>
              </a:rPr>
              <a:t>() function from </a:t>
            </a:r>
            <a:r>
              <a:rPr lang="en-IN" sz="1600" dirty="0" err="1">
                <a:solidFill>
                  <a:srgbClr val="001D35"/>
                </a:solidFill>
                <a:effectLst/>
              </a:rPr>
              <a:t>Sklearn</a:t>
            </a:r>
            <a:r>
              <a:rPr lang="en-IN" sz="1600" dirty="0">
                <a:solidFill>
                  <a:srgbClr val="001D35"/>
                </a:solidFill>
                <a:effectLst/>
              </a:rPr>
              <a:t>.</a:t>
            </a:r>
            <a:endParaRPr lang="en-IN" sz="1600" dirty="0"/>
          </a:p>
          <a:p>
            <a:pPr>
              <a:buFont typeface="Arial" panose="020B0604020202020204" pitchFamily="34" charset="0"/>
              <a:buChar char="•"/>
            </a:pPr>
            <a:r>
              <a:rPr lang="en-IN" sz="1600" dirty="0">
                <a:solidFill>
                  <a:srgbClr val="001D35"/>
                </a:solidFill>
                <a:effectLst/>
              </a:rPr>
              <a:t>After which the data was split into training and testing sets using the function </a:t>
            </a:r>
            <a:r>
              <a:rPr lang="en-IN" sz="1600" dirty="0" err="1">
                <a:solidFill>
                  <a:srgbClr val="001D35"/>
                </a:solidFill>
                <a:effectLst/>
              </a:rPr>
              <a:t>train_test_split</a:t>
            </a:r>
            <a:r>
              <a:rPr lang="en-IN" sz="1600" dirty="0">
                <a:solidFill>
                  <a:srgbClr val="001D35"/>
                </a:solidFill>
                <a:effectLst/>
              </a:rPr>
              <a:t> from </a:t>
            </a:r>
            <a:r>
              <a:rPr lang="en-IN" sz="1600" dirty="0" err="1">
                <a:solidFill>
                  <a:srgbClr val="001D35"/>
                </a:solidFill>
                <a:effectLst/>
              </a:rPr>
              <a:t>sklearn.model_selection</a:t>
            </a:r>
            <a:r>
              <a:rPr lang="en-IN" sz="1600" dirty="0">
                <a:solidFill>
                  <a:srgbClr val="001D35"/>
                </a:solidFill>
                <a:effectLst/>
              </a:rPr>
              <a:t> with the </a:t>
            </a:r>
            <a:r>
              <a:rPr lang="en-IN" sz="1600" dirty="0" err="1">
                <a:solidFill>
                  <a:srgbClr val="001D35"/>
                </a:solidFill>
                <a:effectLst/>
              </a:rPr>
              <a:t>test_size</a:t>
            </a:r>
            <a:r>
              <a:rPr lang="en-IN" sz="1600" dirty="0">
                <a:solidFill>
                  <a:srgbClr val="001D35"/>
                </a:solidFill>
                <a:effectLst/>
              </a:rPr>
              <a:t> parameter set to 0.2 and </a:t>
            </a:r>
            <a:r>
              <a:rPr lang="en-IN" sz="1600" dirty="0" err="1">
                <a:solidFill>
                  <a:srgbClr val="001D35"/>
                </a:solidFill>
                <a:effectLst/>
              </a:rPr>
              <a:t>random_state</a:t>
            </a:r>
            <a:r>
              <a:rPr lang="en-IN" sz="1600" dirty="0">
                <a:solidFill>
                  <a:srgbClr val="001D35"/>
                </a:solidFill>
                <a:effectLst/>
              </a:rPr>
              <a:t> to 2.</a:t>
            </a:r>
            <a:endParaRPr lang="en-IN" sz="1600" dirty="0"/>
          </a:p>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890603-CD18-B998-88EB-C0660FBB6B43}"/>
              </a:ext>
            </a:extLst>
          </p:cNvPr>
          <p:cNvSpPr>
            <a:spLocks noGrp="1"/>
          </p:cNvSpPr>
          <p:nvPr>
            <p:ph type="title"/>
          </p:nvPr>
        </p:nvSpPr>
        <p:spPr/>
        <p:txBody>
          <a:bodyPr/>
          <a:lstStyle/>
          <a:p>
            <a:r>
              <a:rPr lang="en-US" dirty="0">
                <a:solidFill>
                  <a:srgbClr val="0B49CB"/>
                </a:solidFill>
                <a:latin typeface="Abadi"/>
              </a:rPr>
              <a:t>Predictive Analysis (Classification)</a:t>
            </a:r>
          </a:p>
        </p:txBody>
      </p:sp>
      <p:sp>
        <p:nvSpPr>
          <p:cNvPr id="3" name="Content Placeholder 2">
            <a:extLst>
              <a:ext uri="{FF2B5EF4-FFF2-40B4-BE49-F238E27FC236}">
                <a16:creationId xmlns:a16="http://schemas.microsoft.com/office/drawing/2014/main" id="{597CB6FB-7564-D599-9FA6-ACB9D1E90B31}"/>
              </a:ext>
            </a:extLst>
          </p:cNvPr>
          <p:cNvSpPr>
            <a:spLocks noGrp="1"/>
          </p:cNvSpPr>
          <p:nvPr>
            <p:ph idx="1"/>
          </p:nvPr>
        </p:nvSpPr>
        <p:spPr/>
        <p:txBody>
          <a:bodyPr/>
          <a:lstStyle/>
          <a:p>
            <a:pPr>
              <a:buFont typeface="Arial" panose="020B0604020202020204" pitchFamily="34" charset="0"/>
              <a:buChar char="•"/>
            </a:pPr>
            <a:r>
              <a:rPr lang="en-IN" sz="2000" dirty="0">
                <a:solidFill>
                  <a:srgbClr val="001D35"/>
                </a:solidFill>
                <a:effectLst/>
              </a:rPr>
              <a:t>In order to find the best ML model/method that would perform best using the test data between SVM, Classification Trees, K Nearest </a:t>
            </a:r>
            <a:r>
              <a:rPr lang="en-IN" sz="2000" dirty="0" err="1">
                <a:solidFill>
                  <a:srgbClr val="001D35"/>
                </a:solidFill>
                <a:effectLst/>
              </a:rPr>
              <a:t>Neighbors</a:t>
            </a:r>
            <a:r>
              <a:rPr lang="en-IN" sz="2000" dirty="0">
                <a:solidFill>
                  <a:srgbClr val="001D35"/>
                </a:solidFill>
                <a:effectLst/>
              </a:rPr>
              <a:t> and Logistic Regression:</a:t>
            </a:r>
            <a:endParaRPr lang="en-IN" sz="2000" dirty="0"/>
          </a:p>
          <a:p>
            <a:pPr>
              <a:buFont typeface="Arial" panose="020B0604020202020204" pitchFamily="34" charset="0"/>
              <a:buChar char="•"/>
            </a:pPr>
            <a:r>
              <a:rPr lang="en-IN" sz="2000" dirty="0">
                <a:solidFill>
                  <a:srgbClr val="001D35"/>
                </a:solidFill>
                <a:effectLst/>
              </a:rPr>
              <a:t>First created an object for each of the algorithms then created a </a:t>
            </a:r>
            <a:r>
              <a:rPr lang="en-IN" sz="2000" dirty="0" err="1">
                <a:solidFill>
                  <a:srgbClr val="001D35"/>
                </a:solidFill>
                <a:effectLst/>
              </a:rPr>
              <a:t>GridSearchCV</a:t>
            </a:r>
            <a:r>
              <a:rPr lang="en-IN" sz="2000" dirty="0">
                <a:solidFill>
                  <a:srgbClr val="001D35"/>
                </a:solidFill>
                <a:effectLst/>
              </a:rPr>
              <a:t> object and assigned them a set of parameters for each model.</a:t>
            </a:r>
            <a:endParaRPr lang="en-IN" sz="2000" dirty="0"/>
          </a:p>
          <a:p>
            <a:pPr>
              <a:buFont typeface="Arial" panose="020B0604020202020204" pitchFamily="34" charset="0"/>
              <a:buChar char="•"/>
            </a:pPr>
            <a:r>
              <a:rPr lang="en-IN" sz="2000" dirty="0">
                <a:solidFill>
                  <a:srgbClr val="001D35"/>
                </a:solidFill>
                <a:effectLst/>
              </a:rPr>
              <a:t>For each of the models under evaluation, the </a:t>
            </a:r>
            <a:r>
              <a:rPr lang="en-IN" sz="2000" dirty="0" err="1">
                <a:solidFill>
                  <a:srgbClr val="001D35"/>
                </a:solidFill>
                <a:effectLst/>
              </a:rPr>
              <a:t>GridsearchCV</a:t>
            </a:r>
            <a:r>
              <a:rPr lang="en-IN" sz="2000" dirty="0">
                <a:solidFill>
                  <a:srgbClr val="001D35"/>
                </a:solidFill>
                <a:effectLst/>
              </a:rPr>
              <a:t> object was created with cv=10, then fit the training data into the </a:t>
            </a:r>
            <a:r>
              <a:rPr lang="en-IN" sz="2000" dirty="0" err="1">
                <a:solidFill>
                  <a:srgbClr val="001D35"/>
                </a:solidFill>
                <a:effectLst/>
              </a:rPr>
              <a:t>GridSearch</a:t>
            </a:r>
            <a:r>
              <a:rPr lang="en-IN" sz="2000" dirty="0">
                <a:solidFill>
                  <a:srgbClr val="001D35"/>
                </a:solidFill>
                <a:effectLst/>
              </a:rPr>
              <a:t> object for each to find best Hyperparameter.</a:t>
            </a:r>
            <a:endParaRPr lang="en-IN" sz="2000" dirty="0"/>
          </a:p>
          <a:p>
            <a:pPr>
              <a:buFont typeface="Arial" panose="020B0604020202020204" pitchFamily="34" charset="0"/>
              <a:buChar char="•"/>
            </a:pPr>
            <a:r>
              <a:rPr lang="en-IN" sz="2000" dirty="0">
                <a:solidFill>
                  <a:srgbClr val="001D35"/>
                </a:solidFill>
                <a:effectLst/>
              </a:rPr>
              <a:t>After fitting the training set, we output </a:t>
            </a:r>
            <a:r>
              <a:rPr lang="en-IN" sz="2000" dirty="0" err="1">
                <a:solidFill>
                  <a:srgbClr val="001D35"/>
                </a:solidFill>
                <a:effectLst/>
              </a:rPr>
              <a:t>GridSearchCV</a:t>
            </a:r>
            <a:r>
              <a:rPr lang="en-IN" sz="2000" dirty="0">
                <a:solidFill>
                  <a:srgbClr val="001D35"/>
                </a:solidFill>
                <a:effectLst/>
              </a:rPr>
              <a:t> object for each of the models, then displayed the best parameters using the data attribute </a:t>
            </a:r>
            <a:r>
              <a:rPr lang="en-IN" sz="2000" dirty="0" err="1">
                <a:solidFill>
                  <a:srgbClr val="001D35"/>
                </a:solidFill>
                <a:effectLst/>
              </a:rPr>
              <a:t>best_params</a:t>
            </a:r>
            <a:r>
              <a:rPr lang="en-IN" sz="2000" dirty="0">
                <a:solidFill>
                  <a:srgbClr val="001D35"/>
                </a:solidFill>
                <a:effectLst/>
              </a:rPr>
              <a:t>_ and the accuracy on the validation data using the data attribute </a:t>
            </a:r>
            <a:r>
              <a:rPr lang="en-IN" sz="2000" dirty="0" err="1">
                <a:solidFill>
                  <a:srgbClr val="001D35"/>
                </a:solidFill>
                <a:effectLst/>
              </a:rPr>
              <a:t>best_score</a:t>
            </a:r>
            <a:r>
              <a:rPr lang="en-IN" sz="2000" dirty="0">
                <a:solidFill>
                  <a:srgbClr val="001D35"/>
                </a:solidFill>
                <a:effectLst/>
              </a:rPr>
              <a:t>_.</a:t>
            </a:r>
            <a:endParaRPr lang="en-IN" sz="2000" dirty="0"/>
          </a:p>
          <a:p>
            <a:pPr>
              <a:buFont typeface="Arial" panose="020B0604020202020204" pitchFamily="34" charset="0"/>
              <a:buChar char="•"/>
            </a:pPr>
            <a:r>
              <a:rPr lang="en-IN" sz="2000" dirty="0">
                <a:solidFill>
                  <a:srgbClr val="001D35"/>
                </a:solidFill>
                <a:effectLst/>
              </a:rPr>
              <a:t>Finally using the method score to calculate the accuracy on the test data for each model and plotted a confusion matrix for each using the test and predicted outcomes.</a:t>
            </a:r>
            <a:endParaRPr lang="en-IN" sz="2000" dirty="0"/>
          </a:p>
        </p:txBody>
      </p:sp>
    </p:spTree>
    <p:extLst>
      <p:ext uri="{BB962C8B-B14F-4D97-AF65-F5344CB8AC3E}">
        <p14:creationId xmlns:p14="http://schemas.microsoft.com/office/powerpoint/2010/main" val="34131917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102E9E-EB64-F11D-C0E2-B7C4FF71A687}"/>
              </a:ext>
            </a:extLst>
          </p:cNvPr>
          <p:cNvSpPr>
            <a:spLocks noGrp="1"/>
          </p:cNvSpPr>
          <p:nvPr>
            <p:ph type="title"/>
          </p:nvPr>
        </p:nvSpPr>
        <p:spPr/>
        <p:txBody>
          <a:bodyPr/>
          <a:lstStyle/>
          <a:p>
            <a:r>
              <a:rPr lang="en-US" dirty="0">
                <a:solidFill>
                  <a:srgbClr val="0B49CB"/>
                </a:solidFill>
                <a:latin typeface="Abadi"/>
              </a:rPr>
              <a:t>Predictive Analysis (Classification)</a:t>
            </a:r>
            <a:br>
              <a:rPr lang="en-US" dirty="0">
                <a:solidFill>
                  <a:srgbClr val="0B49CB"/>
                </a:solidFill>
                <a:latin typeface="Abadi"/>
              </a:rPr>
            </a:br>
            <a:endParaRPr lang="en-IN" dirty="0"/>
          </a:p>
        </p:txBody>
      </p:sp>
      <p:sp>
        <p:nvSpPr>
          <p:cNvPr id="3" name="Content Placeholder 2">
            <a:extLst>
              <a:ext uri="{FF2B5EF4-FFF2-40B4-BE49-F238E27FC236}">
                <a16:creationId xmlns:a16="http://schemas.microsoft.com/office/drawing/2014/main" id="{7BD379A5-457C-5CB6-4E1F-C5603DDBC01B}"/>
              </a:ext>
            </a:extLst>
          </p:cNvPr>
          <p:cNvSpPr>
            <a:spLocks noGrp="1"/>
          </p:cNvSpPr>
          <p:nvPr>
            <p:ph idx="1"/>
          </p:nvPr>
        </p:nvSpPr>
        <p:spPr/>
        <p:txBody>
          <a:bodyPr/>
          <a:lstStyle/>
          <a:p>
            <a:r>
              <a:rPr lang="en-IN" sz="2000" dirty="0"/>
              <a:t>The table below shows the test data accuracy score for each of the methods comparing them to show which performed best using the test data between SVM, Classification Trees, k nearest neighbours and Logistic Regression.</a:t>
            </a:r>
          </a:p>
          <a:p>
            <a:endParaRPr lang="en-IN" sz="2000" dirty="0"/>
          </a:p>
          <a:p>
            <a:endParaRPr lang="en-IN" sz="2000" dirty="0"/>
          </a:p>
          <a:p>
            <a:endParaRPr lang="en-IN" sz="2000" dirty="0"/>
          </a:p>
          <a:p>
            <a:endParaRPr lang="en-IN" sz="2000" dirty="0"/>
          </a:p>
          <a:p>
            <a:endParaRPr lang="en-IN" sz="2000" dirty="0"/>
          </a:p>
          <a:p>
            <a:endParaRPr lang="en-IN" sz="2000" dirty="0"/>
          </a:p>
          <a:p>
            <a:r>
              <a:rPr lang="en-IN" sz="1400" dirty="0"/>
              <a:t>GitHub URL of the completed predictive analysis lab</a:t>
            </a:r>
          </a:p>
          <a:p>
            <a:r>
              <a:rPr lang="en-IN" sz="1400" dirty="0">
                <a:hlinkClick r:id="rId2"/>
              </a:rPr>
              <a:t>Applied-Data-Science-Capstone/</a:t>
            </a:r>
            <a:r>
              <a:rPr lang="en-IN" sz="1400" dirty="0" err="1">
                <a:hlinkClick r:id="rId2"/>
              </a:rPr>
              <a:t>SpaceX_Machine</a:t>
            </a:r>
            <a:r>
              <a:rPr lang="en-IN" sz="1400" dirty="0">
                <a:hlinkClick r:id="rId2"/>
              </a:rPr>
              <a:t> Learning Prediction_Part_5.ipynb at main · RohiniPatil0/Applied-Data-Science-Capstone</a:t>
            </a:r>
            <a:endParaRPr lang="en-IN" sz="2000" dirty="0"/>
          </a:p>
        </p:txBody>
      </p:sp>
      <p:pic>
        <p:nvPicPr>
          <p:cNvPr id="7" name="Picture 6">
            <a:extLst>
              <a:ext uri="{FF2B5EF4-FFF2-40B4-BE49-F238E27FC236}">
                <a16:creationId xmlns:a16="http://schemas.microsoft.com/office/drawing/2014/main" id="{E4152DF2-114D-3684-DC6C-C5A7CE55CF6E}"/>
              </a:ext>
            </a:extLst>
          </p:cNvPr>
          <p:cNvPicPr>
            <a:picLocks noChangeAspect="1"/>
          </p:cNvPicPr>
          <p:nvPr/>
        </p:nvPicPr>
        <p:blipFill>
          <a:blip r:embed="rId3"/>
          <a:stretch>
            <a:fillRect/>
          </a:stretch>
        </p:blipFill>
        <p:spPr>
          <a:xfrm>
            <a:off x="957427" y="2869324"/>
            <a:ext cx="8553450" cy="2060028"/>
          </a:xfrm>
          <a:prstGeom prst="rect">
            <a:avLst/>
          </a:prstGeom>
        </p:spPr>
      </p:pic>
    </p:spTree>
    <p:extLst>
      <p:ext uri="{BB962C8B-B14F-4D97-AF65-F5344CB8AC3E}">
        <p14:creationId xmlns:p14="http://schemas.microsoft.com/office/powerpoint/2010/main" val="22959550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3" y="2057400"/>
            <a:ext cx="3932238" cy="3811588"/>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Show a scatter plot of Flight Number vs. Launch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7516AF39-4502-6CA8-B98B-3B970A2C2096}"/>
              </a:ext>
            </a:extLst>
          </p:cNvPr>
          <p:cNvPicPr>
            <a:picLocks noChangeAspect="1"/>
          </p:cNvPicPr>
          <p:nvPr/>
        </p:nvPicPr>
        <p:blipFill>
          <a:blip r:embed="rId4"/>
          <a:stretch>
            <a:fillRect/>
          </a:stretch>
        </p:blipFill>
        <p:spPr>
          <a:xfrm>
            <a:off x="5454868" y="1457996"/>
            <a:ext cx="6003103" cy="2094501"/>
          </a:xfrm>
          <a:prstGeom prst="rect">
            <a:avLst/>
          </a:prstGeom>
        </p:spPr>
      </p:pic>
      <p:pic>
        <p:nvPicPr>
          <p:cNvPr id="8" name="Picture 7">
            <a:extLst>
              <a:ext uri="{FF2B5EF4-FFF2-40B4-BE49-F238E27FC236}">
                <a16:creationId xmlns:a16="http://schemas.microsoft.com/office/drawing/2014/main" id="{3D97917D-17A2-0CD2-94E8-260B3138E2A6}"/>
              </a:ext>
            </a:extLst>
          </p:cNvPr>
          <p:cNvPicPr>
            <a:picLocks noChangeAspect="1"/>
          </p:cNvPicPr>
          <p:nvPr/>
        </p:nvPicPr>
        <p:blipFill>
          <a:blip r:embed="rId5"/>
          <a:stretch>
            <a:fillRect/>
          </a:stretch>
        </p:blipFill>
        <p:spPr>
          <a:xfrm>
            <a:off x="5454867" y="3657600"/>
            <a:ext cx="6003105" cy="2462212"/>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scatter plot of Payload vs. Launch Site</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a:extLst>
              <a:ext uri="{FF2B5EF4-FFF2-40B4-BE49-F238E27FC236}">
                <a16:creationId xmlns:a16="http://schemas.microsoft.com/office/drawing/2014/main" id="{8F824A10-E8B5-6680-CF4F-3BD0F9FEFA44}"/>
              </a:ext>
            </a:extLst>
          </p:cNvPr>
          <p:cNvPicPr>
            <a:picLocks noChangeAspect="1"/>
          </p:cNvPicPr>
          <p:nvPr/>
        </p:nvPicPr>
        <p:blipFill>
          <a:blip r:embed="rId3"/>
          <a:stretch>
            <a:fillRect/>
          </a:stretch>
        </p:blipFill>
        <p:spPr>
          <a:xfrm>
            <a:off x="6208054" y="1642255"/>
            <a:ext cx="5013436" cy="1700036"/>
          </a:xfrm>
          <a:prstGeom prst="rect">
            <a:avLst/>
          </a:prstGeom>
        </p:spPr>
      </p:pic>
      <p:pic>
        <p:nvPicPr>
          <p:cNvPr id="8" name="Picture 7">
            <a:extLst>
              <a:ext uri="{FF2B5EF4-FFF2-40B4-BE49-F238E27FC236}">
                <a16:creationId xmlns:a16="http://schemas.microsoft.com/office/drawing/2014/main" id="{0B9D87AB-F2A0-9363-7736-963B5633A415}"/>
              </a:ext>
            </a:extLst>
          </p:cNvPr>
          <p:cNvPicPr>
            <a:picLocks noChangeAspect="1"/>
          </p:cNvPicPr>
          <p:nvPr/>
        </p:nvPicPr>
        <p:blipFill>
          <a:blip r:embed="rId4"/>
          <a:stretch>
            <a:fillRect/>
          </a:stretch>
        </p:blipFill>
        <p:spPr>
          <a:xfrm>
            <a:off x="6208054" y="3515710"/>
            <a:ext cx="5302961" cy="236563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82114"/>
            <a:ext cx="3932238" cy="3811588"/>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Show a </a:t>
            </a:r>
            <a:r>
              <a:rPr lang="en-US" sz="2200" dirty="0">
                <a:solidFill>
                  <a:schemeClr val="accent3">
                    <a:lumMod val="25000"/>
                  </a:schemeClr>
                </a:solidFill>
                <a:latin typeface="Abadi" panose="020B0604020104020204" pitchFamily="34" charset="0"/>
              </a:rPr>
              <a:t>bar chart for the success rate of each orbit type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a:extLst>
              <a:ext uri="{FF2B5EF4-FFF2-40B4-BE49-F238E27FC236}">
                <a16:creationId xmlns:a16="http://schemas.microsoft.com/office/drawing/2014/main" id="{5B01DC00-EA56-D952-F5B1-1C1056A1D50D}"/>
              </a:ext>
            </a:extLst>
          </p:cNvPr>
          <p:cNvPicPr>
            <a:picLocks noChangeAspect="1"/>
          </p:cNvPicPr>
          <p:nvPr/>
        </p:nvPicPr>
        <p:blipFill>
          <a:blip r:embed="rId3"/>
          <a:stretch>
            <a:fillRect/>
          </a:stretch>
        </p:blipFill>
        <p:spPr>
          <a:xfrm>
            <a:off x="6873874" y="1537138"/>
            <a:ext cx="3932238" cy="1891862"/>
          </a:xfrm>
          <a:prstGeom prst="rect">
            <a:avLst/>
          </a:prstGeom>
        </p:spPr>
      </p:pic>
      <p:pic>
        <p:nvPicPr>
          <p:cNvPr id="8" name="Picture 7">
            <a:extLst>
              <a:ext uri="{FF2B5EF4-FFF2-40B4-BE49-F238E27FC236}">
                <a16:creationId xmlns:a16="http://schemas.microsoft.com/office/drawing/2014/main" id="{7CCFB0ED-668B-9E1A-8D0B-E946AD866699}"/>
              </a:ext>
            </a:extLst>
          </p:cNvPr>
          <p:cNvPicPr>
            <a:picLocks noChangeAspect="1"/>
          </p:cNvPicPr>
          <p:nvPr/>
        </p:nvPicPr>
        <p:blipFill>
          <a:blip r:embed="rId4"/>
          <a:stretch>
            <a:fillRect/>
          </a:stretch>
        </p:blipFill>
        <p:spPr>
          <a:xfrm>
            <a:off x="6873874" y="3534109"/>
            <a:ext cx="4548115" cy="2491464"/>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scatter point of Flight number vs. Orbit type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883FC449-B04D-8A4D-14F3-DD28B6FE3910}"/>
              </a:ext>
            </a:extLst>
          </p:cNvPr>
          <p:cNvPicPr>
            <a:picLocks noChangeAspect="1"/>
          </p:cNvPicPr>
          <p:nvPr/>
        </p:nvPicPr>
        <p:blipFill>
          <a:blip r:embed="rId3"/>
          <a:stretch>
            <a:fillRect/>
          </a:stretch>
        </p:blipFill>
        <p:spPr>
          <a:xfrm>
            <a:off x="6027811" y="1460281"/>
            <a:ext cx="5538787" cy="1968719"/>
          </a:xfrm>
          <a:prstGeom prst="rect">
            <a:avLst/>
          </a:prstGeom>
        </p:spPr>
      </p:pic>
      <p:pic>
        <p:nvPicPr>
          <p:cNvPr id="8" name="Picture 7">
            <a:extLst>
              <a:ext uri="{FF2B5EF4-FFF2-40B4-BE49-F238E27FC236}">
                <a16:creationId xmlns:a16="http://schemas.microsoft.com/office/drawing/2014/main" id="{EC638405-4BE8-C548-D702-06161C9A7B42}"/>
              </a:ext>
            </a:extLst>
          </p:cNvPr>
          <p:cNvPicPr>
            <a:picLocks noChangeAspect="1"/>
          </p:cNvPicPr>
          <p:nvPr/>
        </p:nvPicPr>
        <p:blipFill>
          <a:blip r:embed="rId4"/>
          <a:stretch>
            <a:fillRect/>
          </a:stretch>
        </p:blipFill>
        <p:spPr>
          <a:xfrm>
            <a:off x="6027811" y="3584028"/>
            <a:ext cx="5538787" cy="2297316"/>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57400"/>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scatter point of payload vs. orbit type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E183A584-954A-58C3-757A-0AB3FE3006B6}"/>
              </a:ext>
            </a:extLst>
          </p:cNvPr>
          <p:cNvPicPr>
            <a:picLocks noChangeAspect="1"/>
          </p:cNvPicPr>
          <p:nvPr/>
        </p:nvPicPr>
        <p:blipFill>
          <a:blip r:embed="rId3"/>
          <a:stretch>
            <a:fillRect/>
          </a:stretch>
        </p:blipFill>
        <p:spPr>
          <a:xfrm>
            <a:off x="6302394" y="1380305"/>
            <a:ext cx="4983217" cy="1919943"/>
          </a:xfrm>
          <a:prstGeom prst="rect">
            <a:avLst/>
          </a:prstGeom>
        </p:spPr>
      </p:pic>
      <p:pic>
        <p:nvPicPr>
          <p:cNvPr id="8" name="Picture 7">
            <a:extLst>
              <a:ext uri="{FF2B5EF4-FFF2-40B4-BE49-F238E27FC236}">
                <a16:creationId xmlns:a16="http://schemas.microsoft.com/office/drawing/2014/main" id="{8BD67F19-A7A0-93A7-056B-321BB2EDD6C2}"/>
              </a:ext>
            </a:extLst>
          </p:cNvPr>
          <p:cNvPicPr>
            <a:picLocks noChangeAspect="1"/>
          </p:cNvPicPr>
          <p:nvPr/>
        </p:nvPicPr>
        <p:blipFill>
          <a:blip r:embed="rId4"/>
          <a:stretch>
            <a:fillRect/>
          </a:stretch>
        </p:blipFill>
        <p:spPr>
          <a:xfrm>
            <a:off x="6302394" y="3557753"/>
            <a:ext cx="4983218" cy="2548757"/>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line chart of yearly average success rate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3EC4DAE7-2375-B109-F957-7386EB693F65}"/>
              </a:ext>
            </a:extLst>
          </p:cNvPr>
          <p:cNvPicPr>
            <a:picLocks noChangeAspect="1"/>
          </p:cNvPicPr>
          <p:nvPr/>
        </p:nvPicPr>
        <p:blipFill>
          <a:blip r:embed="rId3"/>
          <a:stretch>
            <a:fillRect/>
          </a:stretch>
        </p:blipFill>
        <p:spPr>
          <a:xfrm>
            <a:off x="5696607" y="1384751"/>
            <a:ext cx="5725382" cy="2044249"/>
          </a:xfrm>
          <a:prstGeom prst="rect">
            <a:avLst/>
          </a:prstGeom>
        </p:spPr>
      </p:pic>
      <p:pic>
        <p:nvPicPr>
          <p:cNvPr id="8" name="Picture 7">
            <a:extLst>
              <a:ext uri="{FF2B5EF4-FFF2-40B4-BE49-F238E27FC236}">
                <a16:creationId xmlns:a16="http://schemas.microsoft.com/office/drawing/2014/main" id="{3134D376-1E23-0DC7-0BE9-2E5A2B6D60DF}"/>
              </a:ext>
            </a:extLst>
          </p:cNvPr>
          <p:cNvPicPr>
            <a:picLocks noChangeAspect="1"/>
          </p:cNvPicPr>
          <p:nvPr/>
        </p:nvPicPr>
        <p:blipFill>
          <a:blip r:embed="rId4"/>
          <a:stretch>
            <a:fillRect/>
          </a:stretch>
        </p:blipFill>
        <p:spPr>
          <a:xfrm>
            <a:off x="5696607" y="3563007"/>
            <a:ext cx="5761365" cy="2318338"/>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the names of the unique launch sites</a:t>
            </a:r>
          </a:p>
          <a:p>
            <a:pPr>
              <a:lnSpc>
                <a:spcPct val="100000"/>
              </a:lnSpc>
              <a:spcBef>
                <a:spcPts val="1400"/>
              </a:spcBef>
            </a:pPr>
            <a:r>
              <a:rPr lang="en-US" sz="2200" dirty="0">
                <a:solidFill>
                  <a:schemeClr val="accent3">
                    <a:lumMod val="25000"/>
                  </a:schemeClr>
                </a:solidFill>
                <a:latin typeface="Abadi" panose="020B0604020104020204" pitchFamily="34" charset="0"/>
              </a:rPr>
              <a:t>Distinct keyword is used to get the unique launch sites from SPACEXTABLE</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a:extLst>
              <a:ext uri="{FF2B5EF4-FFF2-40B4-BE49-F238E27FC236}">
                <a16:creationId xmlns:a16="http://schemas.microsoft.com/office/drawing/2014/main" id="{ABC1EB8F-D8D5-BA23-FA8A-7391E7005F93}"/>
              </a:ext>
            </a:extLst>
          </p:cNvPr>
          <p:cNvPicPr>
            <a:picLocks noChangeAspect="1"/>
          </p:cNvPicPr>
          <p:nvPr/>
        </p:nvPicPr>
        <p:blipFill>
          <a:blip r:embed="rId4"/>
          <a:stretch>
            <a:fillRect/>
          </a:stretch>
        </p:blipFill>
        <p:spPr>
          <a:xfrm>
            <a:off x="962025" y="2963917"/>
            <a:ext cx="10267950" cy="2222445"/>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5 records where launch sites begin with `CCA`</a:t>
            </a:r>
          </a:p>
          <a:p>
            <a:pPr>
              <a:lnSpc>
                <a:spcPct val="100000"/>
              </a:lnSpc>
              <a:spcBef>
                <a:spcPts val="1400"/>
              </a:spcBef>
            </a:pPr>
            <a:r>
              <a:rPr lang="en-US" sz="2200" dirty="0">
                <a:solidFill>
                  <a:schemeClr val="accent3">
                    <a:lumMod val="25000"/>
                  </a:schemeClr>
                </a:solidFill>
                <a:latin typeface="Abadi" panose="020B0604020104020204" pitchFamily="34" charset="0"/>
              </a:rPr>
              <a:t>LIKE keyword is used to get the launch sites begin with ‘CCA’ and LIMIT keyword is used to find only 5 records.</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63C586A9-F432-174C-FE92-ECBA608562D3}"/>
              </a:ext>
            </a:extLst>
          </p:cNvPr>
          <p:cNvPicPr>
            <a:picLocks noChangeAspect="1"/>
          </p:cNvPicPr>
          <p:nvPr/>
        </p:nvPicPr>
        <p:blipFill>
          <a:blip r:embed="rId3"/>
          <a:stretch>
            <a:fillRect/>
          </a:stretch>
        </p:blipFill>
        <p:spPr>
          <a:xfrm>
            <a:off x="987972" y="3005959"/>
            <a:ext cx="8008883" cy="2669627"/>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total payload carried by boosters from NASA</a:t>
            </a:r>
          </a:p>
          <a:p>
            <a:pPr>
              <a:lnSpc>
                <a:spcPct val="100000"/>
              </a:lnSpc>
              <a:spcBef>
                <a:spcPts val="1400"/>
              </a:spcBef>
            </a:pPr>
            <a:r>
              <a:rPr lang="en-US" sz="2200" dirty="0">
                <a:solidFill>
                  <a:schemeClr val="accent3">
                    <a:lumMod val="25000"/>
                  </a:schemeClr>
                </a:solidFill>
                <a:latin typeface="Abadi" panose="020B0604020104020204" pitchFamily="34" charset="0"/>
              </a:rPr>
              <a:t>SUM function is used to calculate the total payload carried by boosters from NASA</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24243C66-DD06-1E2F-46C5-C12684F5D041}"/>
              </a:ext>
            </a:extLst>
          </p:cNvPr>
          <p:cNvPicPr>
            <a:picLocks noChangeAspect="1"/>
          </p:cNvPicPr>
          <p:nvPr/>
        </p:nvPicPr>
        <p:blipFill>
          <a:blip r:embed="rId3"/>
          <a:stretch>
            <a:fillRect/>
          </a:stretch>
        </p:blipFill>
        <p:spPr>
          <a:xfrm>
            <a:off x="1103586" y="3100224"/>
            <a:ext cx="9745589" cy="2381250"/>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455261"/>
            <a:ext cx="4017889" cy="1039909"/>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1600" b="1" dirty="0">
                <a:solidFill>
                  <a:schemeClr val="accent3">
                    <a:lumMod val="25000"/>
                  </a:schemeClr>
                </a:solidFill>
                <a:latin typeface="Arial" panose="020B0604020202020204" pitchFamily="34" charset="0"/>
                <a:cs typeface="Arial" panose="020B0604020202020204" pitchFamily="34" charset="0"/>
              </a:rPr>
              <a:t>Summary of methodologies</a:t>
            </a:r>
          </a:p>
          <a:p>
            <a:pPr lvl="1">
              <a:lnSpc>
                <a:spcPct val="100000"/>
              </a:lnSpc>
              <a:spcBef>
                <a:spcPts val="1400"/>
              </a:spcBef>
              <a:buFont typeface="Wingdings" panose="05000000000000000000" pitchFamily="2" charset="2"/>
              <a:buChar char="Ø"/>
            </a:pPr>
            <a:r>
              <a:rPr lang="en-US" sz="1200" dirty="0">
                <a:solidFill>
                  <a:schemeClr val="accent3">
                    <a:lumMod val="25000"/>
                  </a:schemeClr>
                </a:solidFill>
                <a:latin typeface="Arial" panose="020B0604020202020204" pitchFamily="34" charset="0"/>
                <a:cs typeface="Arial" panose="020B0604020202020204" pitchFamily="34" charset="0"/>
              </a:rPr>
              <a:t>SpaceX Data Collection using SpaceX API</a:t>
            </a:r>
          </a:p>
          <a:p>
            <a:pPr lvl="1">
              <a:lnSpc>
                <a:spcPct val="100000"/>
              </a:lnSpc>
              <a:spcBef>
                <a:spcPts val="1400"/>
              </a:spcBef>
              <a:buFont typeface="Wingdings" panose="05000000000000000000" pitchFamily="2" charset="2"/>
              <a:buChar char="Ø"/>
            </a:pPr>
            <a:r>
              <a:rPr lang="en-US" sz="1200" dirty="0">
                <a:solidFill>
                  <a:schemeClr val="accent3">
                    <a:lumMod val="25000"/>
                  </a:schemeClr>
                </a:solidFill>
                <a:latin typeface="Arial" panose="020B0604020202020204" pitchFamily="34" charset="0"/>
                <a:cs typeface="Arial" panose="020B0604020202020204" pitchFamily="34" charset="0"/>
              </a:rPr>
              <a:t>SpaceX Data Collection using Web Scrapping</a:t>
            </a:r>
          </a:p>
          <a:p>
            <a:pPr lvl="1">
              <a:lnSpc>
                <a:spcPct val="100000"/>
              </a:lnSpc>
              <a:spcBef>
                <a:spcPts val="1400"/>
              </a:spcBef>
              <a:buFont typeface="Wingdings" panose="05000000000000000000" pitchFamily="2" charset="2"/>
              <a:buChar char="Ø"/>
            </a:pPr>
            <a:r>
              <a:rPr lang="en-US" sz="1200" dirty="0">
                <a:solidFill>
                  <a:schemeClr val="accent3">
                    <a:lumMod val="25000"/>
                  </a:schemeClr>
                </a:solidFill>
                <a:latin typeface="Arial" panose="020B0604020202020204" pitchFamily="34" charset="0"/>
                <a:cs typeface="Arial" panose="020B0604020202020204" pitchFamily="34" charset="0"/>
              </a:rPr>
              <a:t>SpaceX Data Wrangling</a:t>
            </a:r>
          </a:p>
          <a:p>
            <a:pPr lvl="1">
              <a:lnSpc>
                <a:spcPct val="100000"/>
              </a:lnSpc>
              <a:spcBef>
                <a:spcPts val="1400"/>
              </a:spcBef>
              <a:buFont typeface="Wingdings" panose="05000000000000000000" pitchFamily="2" charset="2"/>
              <a:buChar char="Ø"/>
            </a:pPr>
            <a:r>
              <a:rPr lang="en-US" sz="1200" dirty="0">
                <a:solidFill>
                  <a:schemeClr val="accent3">
                    <a:lumMod val="25000"/>
                  </a:schemeClr>
                </a:solidFill>
                <a:latin typeface="Arial" panose="020B0604020202020204" pitchFamily="34" charset="0"/>
                <a:cs typeface="Arial" panose="020B0604020202020204" pitchFamily="34" charset="0"/>
              </a:rPr>
              <a:t>SpaceX Exploratory Data Analysis using SQL</a:t>
            </a:r>
          </a:p>
          <a:p>
            <a:pPr lvl="1">
              <a:lnSpc>
                <a:spcPct val="100000"/>
              </a:lnSpc>
              <a:spcBef>
                <a:spcPts val="1400"/>
              </a:spcBef>
              <a:buFont typeface="Wingdings" panose="05000000000000000000" pitchFamily="2" charset="2"/>
              <a:buChar char="Ø"/>
            </a:pPr>
            <a:r>
              <a:rPr lang="en-US" sz="1200" dirty="0">
                <a:solidFill>
                  <a:schemeClr val="accent3">
                    <a:lumMod val="25000"/>
                  </a:schemeClr>
                </a:solidFill>
                <a:latin typeface="Arial" panose="020B0604020202020204" pitchFamily="34" charset="0"/>
                <a:cs typeface="Arial" panose="020B0604020202020204" pitchFamily="34" charset="0"/>
              </a:rPr>
              <a:t>SpaceX EDA DataViz using Python Pandas and Matplotlib</a:t>
            </a:r>
          </a:p>
          <a:p>
            <a:pPr lvl="1">
              <a:lnSpc>
                <a:spcPct val="100000"/>
              </a:lnSpc>
              <a:spcBef>
                <a:spcPts val="1400"/>
              </a:spcBef>
              <a:buFont typeface="Wingdings" panose="05000000000000000000" pitchFamily="2" charset="2"/>
              <a:buChar char="Ø"/>
            </a:pPr>
            <a:r>
              <a:rPr lang="en-US" sz="1200" dirty="0">
                <a:solidFill>
                  <a:schemeClr val="accent3">
                    <a:lumMod val="25000"/>
                  </a:schemeClr>
                </a:solidFill>
                <a:latin typeface="Arial" panose="020B0604020202020204" pitchFamily="34" charset="0"/>
                <a:cs typeface="Arial" panose="020B0604020202020204" pitchFamily="34" charset="0"/>
              </a:rPr>
              <a:t>SpaceX Launch Sites Analysis with Folium –Visual Analytics and  </a:t>
            </a:r>
            <a:r>
              <a:rPr lang="en-US" sz="1200" dirty="0" err="1">
                <a:solidFill>
                  <a:schemeClr val="accent3">
                    <a:lumMod val="25000"/>
                  </a:schemeClr>
                </a:solidFill>
                <a:latin typeface="Arial" panose="020B0604020202020204" pitchFamily="34" charset="0"/>
                <a:cs typeface="Arial" panose="020B0604020202020204" pitchFamily="34" charset="0"/>
              </a:rPr>
              <a:t>Ploty</a:t>
            </a:r>
            <a:r>
              <a:rPr lang="en-US" sz="1200" dirty="0">
                <a:solidFill>
                  <a:schemeClr val="accent3">
                    <a:lumMod val="25000"/>
                  </a:schemeClr>
                </a:solidFill>
                <a:latin typeface="Arial" panose="020B0604020202020204" pitchFamily="34" charset="0"/>
                <a:cs typeface="Arial" panose="020B0604020202020204" pitchFamily="34" charset="0"/>
              </a:rPr>
              <a:t> Dash</a:t>
            </a:r>
          </a:p>
          <a:p>
            <a:pPr lvl="1">
              <a:lnSpc>
                <a:spcPct val="100000"/>
              </a:lnSpc>
              <a:spcBef>
                <a:spcPts val="1400"/>
              </a:spcBef>
              <a:buFont typeface="Wingdings" panose="05000000000000000000" pitchFamily="2" charset="2"/>
              <a:buChar char="Ø"/>
            </a:pPr>
            <a:r>
              <a:rPr lang="en-US" sz="1200" dirty="0">
                <a:solidFill>
                  <a:schemeClr val="accent3">
                    <a:lumMod val="25000"/>
                  </a:schemeClr>
                </a:solidFill>
                <a:latin typeface="Arial" panose="020B0604020202020204" pitchFamily="34" charset="0"/>
                <a:cs typeface="Arial" panose="020B0604020202020204" pitchFamily="34" charset="0"/>
              </a:rPr>
              <a:t>SpaceX Machine Learning Landing Prediction</a:t>
            </a:r>
          </a:p>
          <a:p>
            <a:pPr marL="0" indent="0">
              <a:lnSpc>
                <a:spcPct val="100000"/>
              </a:lnSpc>
              <a:spcBef>
                <a:spcPts val="1400"/>
              </a:spcBef>
              <a:buNone/>
            </a:pPr>
            <a:endParaRPr lang="en-US" sz="1400" dirty="0">
              <a:solidFill>
                <a:schemeClr val="accent3">
                  <a:lumMod val="25000"/>
                </a:schemeClr>
              </a:solidFill>
              <a:latin typeface="Arial" panose="020B0604020202020204" pitchFamily="34" charset="0"/>
              <a:cs typeface="Arial" panose="020B0604020202020204" pitchFamily="34" charset="0"/>
            </a:endParaRPr>
          </a:p>
          <a:p>
            <a:pPr>
              <a:lnSpc>
                <a:spcPct val="100000"/>
              </a:lnSpc>
              <a:spcBef>
                <a:spcPts val="1400"/>
              </a:spcBef>
            </a:pPr>
            <a:r>
              <a:rPr lang="en-US" sz="1600" b="1" dirty="0">
                <a:solidFill>
                  <a:schemeClr val="accent3">
                    <a:lumMod val="25000"/>
                  </a:schemeClr>
                </a:solidFill>
                <a:latin typeface="Arial" panose="020B0604020202020204" pitchFamily="34" charset="0"/>
                <a:cs typeface="Arial" panose="020B0604020202020204" pitchFamily="34" charset="0"/>
              </a:rPr>
              <a:t>Summary of all results</a:t>
            </a:r>
          </a:p>
          <a:p>
            <a:pPr lvl="1">
              <a:lnSpc>
                <a:spcPct val="100000"/>
              </a:lnSpc>
              <a:spcBef>
                <a:spcPts val="1400"/>
              </a:spcBef>
              <a:buFont typeface="Wingdings" panose="05000000000000000000" pitchFamily="2" charset="2"/>
              <a:buChar char="Ø"/>
            </a:pPr>
            <a:r>
              <a:rPr lang="en-US" sz="1200" dirty="0">
                <a:solidFill>
                  <a:schemeClr val="accent3">
                    <a:lumMod val="25000"/>
                  </a:schemeClr>
                </a:solidFill>
                <a:latin typeface="Arial" panose="020B0604020202020204" pitchFamily="34" charset="0"/>
                <a:cs typeface="Arial" panose="020B0604020202020204" pitchFamily="34" charset="0"/>
              </a:rPr>
              <a:t>EDA Results</a:t>
            </a:r>
          </a:p>
          <a:p>
            <a:pPr lvl="1">
              <a:lnSpc>
                <a:spcPct val="100000"/>
              </a:lnSpc>
              <a:spcBef>
                <a:spcPts val="1400"/>
              </a:spcBef>
              <a:buFont typeface="Wingdings" panose="05000000000000000000" pitchFamily="2" charset="2"/>
              <a:buChar char="Ø"/>
            </a:pPr>
            <a:r>
              <a:rPr lang="en-US" sz="1200" dirty="0">
                <a:solidFill>
                  <a:schemeClr val="accent3">
                    <a:lumMod val="25000"/>
                  </a:schemeClr>
                </a:solidFill>
                <a:latin typeface="Arial" panose="020B0604020202020204" pitchFamily="34" charset="0"/>
                <a:cs typeface="Arial" panose="020B0604020202020204" pitchFamily="34" charset="0"/>
              </a:rPr>
              <a:t>Interactive Visual Analytics And Dashboards</a:t>
            </a:r>
          </a:p>
          <a:p>
            <a:pPr lvl="1">
              <a:lnSpc>
                <a:spcPct val="100000"/>
              </a:lnSpc>
              <a:spcBef>
                <a:spcPts val="1400"/>
              </a:spcBef>
              <a:buFont typeface="Wingdings" panose="05000000000000000000" pitchFamily="2" charset="2"/>
              <a:buChar char="Ø"/>
            </a:pPr>
            <a:r>
              <a:rPr lang="en-US" sz="1200" dirty="0">
                <a:solidFill>
                  <a:schemeClr val="accent3">
                    <a:lumMod val="25000"/>
                  </a:schemeClr>
                </a:solidFill>
                <a:latin typeface="Arial" panose="020B0604020202020204" pitchFamily="34" charset="0"/>
                <a:cs typeface="Arial" panose="020B0604020202020204" pitchFamily="34" charset="0"/>
              </a:rPr>
              <a:t>Predictive Analysis(Classification)</a:t>
            </a:r>
          </a:p>
          <a:p>
            <a:pPr marL="457200" lvl="1" indent="0">
              <a:lnSpc>
                <a:spcPct val="100000"/>
              </a:lnSpc>
              <a:spcBef>
                <a:spcPts val="1400"/>
              </a:spcBef>
              <a:buNone/>
            </a:pPr>
            <a:endParaRPr lang="en-US" sz="1200" dirty="0">
              <a:solidFill>
                <a:schemeClr val="accent3">
                  <a:lumMod val="25000"/>
                </a:schemeClr>
              </a:solidFill>
              <a:latin typeface="Arial" panose="020B0604020202020204" pitchFamily="34" charset="0"/>
              <a:cs typeface="Arial" panose="020B0604020202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average payload mass carried by booster version F9 v1.1</a:t>
            </a:r>
          </a:p>
          <a:p>
            <a:pPr>
              <a:lnSpc>
                <a:spcPct val="100000"/>
              </a:lnSpc>
              <a:spcBef>
                <a:spcPts val="1400"/>
              </a:spcBef>
            </a:pPr>
            <a:r>
              <a:rPr lang="en-US" sz="2200" dirty="0">
                <a:solidFill>
                  <a:schemeClr val="accent3">
                    <a:lumMod val="25000"/>
                  </a:schemeClr>
                </a:solidFill>
                <a:latin typeface="Abadi" panose="020B0604020104020204" pitchFamily="34" charset="0"/>
              </a:rPr>
              <a:t>AVG function is used to calculate the average payload mass</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D5B03526-493D-2AA0-6AB9-BCA80E0E518F}"/>
              </a:ext>
            </a:extLst>
          </p:cNvPr>
          <p:cNvPicPr>
            <a:picLocks noChangeAspect="1"/>
          </p:cNvPicPr>
          <p:nvPr/>
        </p:nvPicPr>
        <p:blipFill>
          <a:blip r:embed="rId3"/>
          <a:stretch>
            <a:fillRect/>
          </a:stretch>
        </p:blipFill>
        <p:spPr>
          <a:xfrm>
            <a:off x="1051034" y="3465860"/>
            <a:ext cx="9595945" cy="2190750"/>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Find the dates of the first successful landing outcome on ground pad</a:t>
            </a:r>
            <a:endParaRPr lang="en-US" dirty="0">
              <a:solidFill>
                <a:schemeClr val="accent3">
                  <a:lumMod val="25000"/>
                </a:schemeClr>
              </a:solidFill>
            </a:endParaRPr>
          </a:p>
          <a:p>
            <a:pPr>
              <a:lnSpc>
                <a:spcPct val="100000"/>
              </a:lnSpc>
              <a:spcBef>
                <a:spcPts val="1400"/>
              </a:spcBef>
            </a:pPr>
            <a:r>
              <a:rPr lang="en-US" sz="2200" dirty="0">
                <a:solidFill>
                  <a:schemeClr val="accent3">
                    <a:lumMod val="25000"/>
                  </a:schemeClr>
                </a:solidFill>
                <a:latin typeface="Abadi" panose="020B0604020104020204" pitchFamily="34" charset="0"/>
              </a:rPr>
              <a:t>Min function is used to find the date of the </a:t>
            </a:r>
            <a:r>
              <a:rPr lang="en-US" sz="2200" dirty="0">
                <a:solidFill>
                  <a:schemeClr val="accent3">
                    <a:lumMod val="25000"/>
                  </a:schemeClr>
                </a:solidFill>
                <a:latin typeface="Abadi"/>
              </a:rPr>
              <a:t>first successful landing outcome on ground pad</a:t>
            </a:r>
            <a:endParaRPr lang="en-US" sz="2400" dirty="0">
              <a:solidFill>
                <a:schemeClr val="accent3">
                  <a:lumMod val="25000"/>
                </a:schemeClr>
              </a:solidFill>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504BE255-0338-CA46-E056-EE46AD9355E8}"/>
              </a:ext>
            </a:extLst>
          </p:cNvPr>
          <p:cNvPicPr>
            <a:picLocks noChangeAspect="1"/>
          </p:cNvPicPr>
          <p:nvPr/>
        </p:nvPicPr>
        <p:blipFill>
          <a:blip r:embed="rId3"/>
          <a:stretch>
            <a:fillRect/>
          </a:stretch>
        </p:blipFill>
        <p:spPr>
          <a:xfrm>
            <a:off x="770010" y="3337648"/>
            <a:ext cx="10439400" cy="2143125"/>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names of boosters which have successfully landed on drone ship and had payload mass greater than 4000 but less than 6000</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Between keyword is used to find the payload mass between 4000 to 6000 </a:t>
            </a: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B2631433-B31E-97B3-2F69-A92135E50C1E}"/>
              </a:ext>
            </a:extLst>
          </p:cNvPr>
          <p:cNvPicPr>
            <a:picLocks noChangeAspect="1"/>
          </p:cNvPicPr>
          <p:nvPr/>
        </p:nvPicPr>
        <p:blipFill>
          <a:blip r:embed="rId3"/>
          <a:stretch>
            <a:fillRect/>
          </a:stretch>
        </p:blipFill>
        <p:spPr>
          <a:xfrm>
            <a:off x="1051034" y="3689131"/>
            <a:ext cx="9745590" cy="2738080"/>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total number of successful and failure mission outcomes</a:t>
            </a:r>
          </a:p>
          <a:p>
            <a:pPr>
              <a:lnSpc>
                <a:spcPct val="100000"/>
              </a:lnSpc>
              <a:spcBef>
                <a:spcPts val="1400"/>
              </a:spcBef>
            </a:pPr>
            <a:r>
              <a:rPr lang="en-US" sz="2200" dirty="0">
                <a:solidFill>
                  <a:schemeClr val="accent3">
                    <a:lumMod val="25000"/>
                  </a:schemeClr>
                </a:solidFill>
                <a:latin typeface="Abadi" panose="020B0604020104020204" pitchFamily="34" charset="0"/>
              </a:rPr>
              <a:t>Count function is used to find total number of mission outcomes  and group by is used to group the successful and failure mission outcomes</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F1CCB21B-D080-9494-CFE3-764E4F0EBE5A}"/>
              </a:ext>
            </a:extLst>
          </p:cNvPr>
          <p:cNvPicPr>
            <a:picLocks noChangeAspect="1"/>
          </p:cNvPicPr>
          <p:nvPr/>
        </p:nvPicPr>
        <p:blipFill>
          <a:blip r:embed="rId3"/>
          <a:stretch>
            <a:fillRect/>
          </a:stretch>
        </p:blipFill>
        <p:spPr>
          <a:xfrm>
            <a:off x="770011" y="3321267"/>
            <a:ext cx="9435534" cy="2905125"/>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34</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List the names of the booster which have carried the maximum payload mass</a:t>
            </a:r>
          </a:p>
          <a:p>
            <a:pPr>
              <a:lnSpc>
                <a:spcPct val="100000"/>
              </a:lnSpc>
              <a:spcBef>
                <a:spcPts val="1400"/>
              </a:spcBef>
            </a:pPr>
            <a:r>
              <a:rPr lang="en-US" sz="2200" dirty="0">
                <a:solidFill>
                  <a:schemeClr val="accent3">
                    <a:lumMod val="25000"/>
                  </a:schemeClr>
                </a:solidFill>
                <a:latin typeface="Abadi" panose="020B0604020104020204" pitchFamily="34" charset="0"/>
              </a:rPr>
              <a:t>Max function is used in the subquery to list the booster names which have carried maximum payload</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FB32214B-DB75-000A-D30E-F8568F6FBDE3}"/>
              </a:ext>
            </a:extLst>
          </p:cNvPr>
          <p:cNvPicPr>
            <a:picLocks noChangeAspect="1"/>
          </p:cNvPicPr>
          <p:nvPr/>
        </p:nvPicPr>
        <p:blipFill>
          <a:blip r:embed="rId3"/>
          <a:stretch>
            <a:fillRect/>
          </a:stretch>
        </p:blipFill>
        <p:spPr>
          <a:xfrm>
            <a:off x="977462" y="3365774"/>
            <a:ext cx="9858704" cy="2811189"/>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35</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1400" dirty="0">
                <a:solidFill>
                  <a:schemeClr val="accent3">
                    <a:lumMod val="25000"/>
                  </a:schemeClr>
                </a:solidFill>
                <a:latin typeface="Abadi"/>
              </a:rPr>
              <a:t>List the failed </a:t>
            </a:r>
            <a:r>
              <a:rPr lang="en-US" sz="1400" dirty="0" err="1">
                <a:solidFill>
                  <a:schemeClr val="accent3">
                    <a:lumMod val="25000"/>
                  </a:schemeClr>
                </a:solidFill>
                <a:latin typeface="Abadi"/>
              </a:rPr>
              <a:t>landing_outcomes</a:t>
            </a:r>
            <a:r>
              <a:rPr lang="en-US" sz="1400" dirty="0">
                <a:solidFill>
                  <a:schemeClr val="accent3">
                    <a:lumMod val="25000"/>
                  </a:schemeClr>
                </a:solidFill>
                <a:latin typeface="Abadi"/>
              </a:rPr>
              <a:t> in drone ship, their booster versions, and launch site names for in year 2015</a:t>
            </a:r>
          </a:p>
          <a:p>
            <a:pPr>
              <a:lnSpc>
                <a:spcPct val="100000"/>
              </a:lnSpc>
              <a:spcBef>
                <a:spcPts val="1400"/>
              </a:spcBef>
            </a:pPr>
            <a:r>
              <a:rPr lang="en-IN" sz="1400" dirty="0">
                <a:solidFill>
                  <a:schemeClr val="accent3">
                    <a:lumMod val="25000"/>
                  </a:schemeClr>
                </a:solidFill>
                <a:latin typeface="Abadi"/>
              </a:rPr>
              <a:t>SELECT CASE WHEN </a:t>
            </a:r>
            <a:r>
              <a:rPr lang="en-IN" sz="1400" dirty="0" err="1">
                <a:solidFill>
                  <a:schemeClr val="accent3">
                    <a:lumMod val="25000"/>
                  </a:schemeClr>
                </a:solidFill>
                <a:latin typeface="Abadi"/>
              </a:rPr>
              <a:t>substr</a:t>
            </a:r>
            <a:r>
              <a:rPr lang="en-IN" sz="1400" dirty="0">
                <a:solidFill>
                  <a:schemeClr val="accent3">
                    <a:lumMod val="25000"/>
                  </a:schemeClr>
                </a:solidFill>
                <a:latin typeface="Abadi"/>
              </a:rPr>
              <a:t>(Date, 6, 2) = '01' THEN 'January' WHEN </a:t>
            </a:r>
            <a:r>
              <a:rPr lang="en-IN" sz="1400" dirty="0" err="1">
                <a:solidFill>
                  <a:schemeClr val="accent3">
                    <a:lumMod val="25000"/>
                  </a:schemeClr>
                </a:solidFill>
                <a:latin typeface="Abadi"/>
              </a:rPr>
              <a:t>substr</a:t>
            </a:r>
            <a:r>
              <a:rPr lang="en-IN" sz="1400" dirty="0">
                <a:solidFill>
                  <a:schemeClr val="accent3">
                    <a:lumMod val="25000"/>
                  </a:schemeClr>
                </a:solidFill>
                <a:latin typeface="Abadi"/>
              </a:rPr>
              <a:t>(Date, 6, 2) = '02' THEN 'February' WHEN </a:t>
            </a:r>
            <a:r>
              <a:rPr lang="en-IN" sz="1400" dirty="0" err="1">
                <a:solidFill>
                  <a:schemeClr val="accent3">
                    <a:lumMod val="25000"/>
                  </a:schemeClr>
                </a:solidFill>
                <a:latin typeface="Abadi"/>
              </a:rPr>
              <a:t>substr</a:t>
            </a:r>
            <a:r>
              <a:rPr lang="en-IN" sz="1400" dirty="0">
                <a:solidFill>
                  <a:schemeClr val="accent3">
                    <a:lumMod val="25000"/>
                  </a:schemeClr>
                </a:solidFill>
                <a:latin typeface="Abadi"/>
              </a:rPr>
              <a:t>(Date, 6, 2) = '03' THEN 'March' WHEN </a:t>
            </a:r>
            <a:r>
              <a:rPr lang="en-IN" sz="1400" dirty="0" err="1">
                <a:solidFill>
                  <a:schemeClr val="accent3">
                    <a:lumMod val="25000"/>
                  </a:schemeClr>
                </a:solidFill>
                <a:latin typeface="Abadi"/>
              </a:rPr>
              <a:t>substr</a:t>
            </a:r>
            <a:r>
              <a:rPr lang="en-IN" sz="1400" dirty="0">
                <a:solidFill>
                  <a:schemeClr val="accent3">
                    <a:lumMod val="25000"/>
                  </a:schemeClr>
                </a:solidFill>
                <a:latin typeface="Abadi"/>
              </a:rPr>
              <a:t>(Date, 6, 2) = '04' THEN 'April' WHEN </a:t>
            </a:r>
            <a:r>
              <a:rPr lang="en-IN" sz="1400" dirty="0" err="1">
                <a:solidFill>
                  <a:schemeClr val="accent3">
                    <a:lumMod val="25000"/>
                  </a:schemeClr>
                </a:solidFill>
                <a:latin typeface="Abadi"/>
              </a:rPr>
              <a:t>substr</a:t>
            </a:r>
            <a:r>
              <a:rPr lang="en-IN" sz="1400" dirty="0">
                <a:solidFill>
                  <a:schemeClr val="accent3">
                    <a:lumMod val="25000"/>
                  </a:schemeClr>
                </a:solidFill>
                <a:latin typeface="Abadi"/>
              </a:rPr>
              <a:t>(Date, 6, 2) = '05' THEN 'May' WHEN </a:t>
            </a:r>
            <a:r>
              <a:rPr lang="en-IN" sz="1400" dirty="0" err="1">
                <a:solidFill>
                  <a:schemeClr val="accent3">
                    <a:lumMod val="25000"/>
                  </a:schemeClr>
                </a:solidFill>
                <a:latin typeface="Abadi"/>
              </a:rPr>
              <a:t>substr</a:t>
            </a:r>
            <a:r>
              <a:rPr lang="en-IN" sz="1400" dirty="0">
                <a:solidFill>
                  <a:schemeClr val="accent3">
                    <a:lumMod val="25000"/>
                  </a:schemeClr>
                </a:solidFill>
                <a:latin typeface="Abadi"/>
              </a:rPr>
              <a:t>(Date, 6, 2) = '06' THEN 'June' WHEN </a:t>
            </a:r>
            <a:r>
              <a:rPr lang="en-IN" sz="1400" dirty="0" err="1">
                <a:solidFill>
                  <a:schemeClr val="accent3">
                    <a:lumMod val="25000"/>
                  </a:schemeClr>
                </a:solidFill>
                <a:latin typeface="Abadi"/>
              </a:rPr>
              <a:t>substr</a:t>
            </a:r>
            <a:r>
              <a:rPr lang="en-IN" sz="1400" dirty="0">
                <a:solidFill>
                  <a:schemeClr val="accent3">
                    <a:lumMod val="25000"/>
                  </a:schemeClr>
                </a:solidFill>
                <a:latin typeface="Abadi"/>
              </a:rPr>
              <a:t>(Date, 6, 2) = '07' THEN 'July' WHEN </a:t>
            </a:r>
            <a:r>
              <a:rPr lang="en-IN" sz="1400" dirty="0" err="1">
                <a:solidFill>
                  <a:schemeClr val="accent3">
                    <a:lumMod val="25000"/>
                  </a:schemeClr>
                </a:solidFill>
                <a:latin typeface="Abadi"/>
              </a:rPr>
              <a:t>substr</a:t>
            </a:r>
            <a:r>
              <a:rPr lang="en-IN" sz="1400" dirty="0">
                <a:solidFill>
                  <a:schemeClr val="accent3">
                    <a:lumMod val="25000"/>
                  </a:schemeClr>
                </a:solidFill>
                <a:latin typeface="Abadi"/>
              </a:rPr>
              <a:t>(Date, 6, 2) = '08' THEN 'August' WHEN </a:t>
            </a:r>
            <a:r>
              <a:rPr lang="en-IN" sz="1400" dirty="0" err="1">
                <a:solidFill>
                  <a:schemeClr val="accent3">
                    <a:lumMod val="25000"/>
                  </a:schemeClr>
                </a:solidFill>
                <a:latin typeface="Abadi"/>
              </a:rPr>
              <a:t>substr</a:t>
            </a:r>
            <a:r>
              <a:rPr lang="en-IN" sz="1400" dirty="0">
                <a:solidFill>
                  <a:schemeClr val="accent3">
                    <a:lumMod val="25000"/>
                  </a:schemeClr>
                </a:solidFill>
                <a:latin typeface="Abadi"/>
              </a:rPr>
              <a:t>(Date, 6, 2) = '09' THEN 'September' WHEN </a:t>
            </a:r>
            <a:r>
              <a:rPr lang="en-IN" sz="1400" dirty="0" err="1">
                <a:solidFill>
                  <a:schemeClr val="accent3">
                    <a:lumMod val="25000"/>
                  </a:schemeClr>
                </a:solidFill>
                <a:latin typeface="Abadi"/>
              </a:rPr>
              <a:t>substr</a:t>
            </a:r>
            <a:r>
              <a:rPr lang="en-IN" sz="1400" dirty="0">
                <a:solidFill>
                  <a:schemeClr val="accent3">
                    <a:lumMod val="25000"/>
                  </a:schemeClr>
                </a:solidFill>
                <a:latin typeface="Abadi"/>
              </a:rPr>
              <a:t>(Date, 6, 2) = '10' THEN 'October' WHEN </a:t>
            </a:r>
            <a:r>
              <a:rPr lang="en-IN" sz="1400" dirty="0" err="1">
                <a:solidFill>
                  <a:schemeClr val="accent3">
                    <a:lumMod val="25000"/>
                  </a:schemeClr>
                </a:solidFill>
                <a:latin typeface="Abadi"/>
              </a:rPr>
              <a:t>substr</a:t>
            </a:r>
            <a:r>
              <a:rPr lang="en-IN" sz="1400" dirty="0">
                <a:solidFill>
                  <a:schemeClr val="accent3">
                    <a:lumMod val="25000"/>
                  </a:schemeClr>
                </a:solidFill>
                <a:latin typeface="Abadi"/>
              </a:rPr>
              <a:t>(Date, 6, 2) = '11' THEN 'November' WHEN </a:t>
            </a:r>
            <a:r>
              <a:rPr lang="en-IN" sz="1400" dirty="0" err="1">
                <a:solidFill>
                  <a:schemeClr val="accent3">
                    <a:lumMod val="25000"/>
                  </a:schemeClr>
                </a:solidFill>
                <a:latin typeface="Abadi"/>
              </a:rPr>
              <a:t>substr</a:t>
            </a:r>
            <a:r>
              <a:rPr lang="en-IN" sz="1400" dirty="0">
                <a:solidFill>
                  <a:schemeClr val="accent3">
                    <a:lumMod val="25000"/>
                  </a:schemeClr>
                </a:solidFill>
                <a:latin typeface="Abadi"/>
              </a:rPr>
              <a:t>(Date, 6, 2) = '12' THEN 'December' END AS </a:t>
            </a:r>
            <a:r>
              <a:rPr lang="en-IN" sz="1400" dirty="0" err="1">
                <a:solidFill>
                  <a:schemeClr val="accent3">
                    <a:lumMod val="25000"/>
                  </a:schemeClr>
                </a:solidFill>
                <a:latin typeface="Abadi"/>
              </a:rPr>
              <a:t>month_name</a:t>
            </a:r>
            <a:r>
              <a:rPr lang="en-IN" sz="1400" dirty="0">
                <a:solidFill>
                  <a:schemeClr val="accent3">
                    <a:lumMod val="25000"/>
                  </a:schemeClr>
                </a:solidFill>
                <a:latin typeface="Abadi"/>
              </a:rPr>
              <a:t>, </a:t>
            </a:r>
            <a:r>
              <a:rPr lang="en-IN" sz="1400" dirty="0" err="1">
                <a:solidFill>
                  <a:schemeClr val="accent3">
                    <a:lumMod val="25000"/>
                  </a:schemeClr>
                </a:solidFill>
                <a:latin typeface="Abadi"/>
              </a:rPr>
              <a:t>landing_outcome</a:t>
            </a:r>
            <a:r>
              <a:rPr lang="en-IN" sz="1400" dirty="0">
                <a:solidFill>
                  <a:schemeClr val="accent3">
                    <a:lumMod val="25000"/>
                  </a:schemeClr>
                </a:solidFill>
                <a:latin typeface="Abadi"/>
              </a:rPr>
              <a:t>,  </a:t>
            </a:r>
            <a:r>
              <a:rPr lang="en-IN" sz="1400" dirty="0" err="1">
                <a:solidFill>
                  <a:schemeClr val="accent3">
                    <a:lumMod val="25000"/>
                  </a:schemeClr>
                </a:solidFill>
                <a:latin typeface="Abadi"/>
              </a:rPr>
              <a:t>booster_version</a:t>
            </a:r>
            <a:r>
              <a:rPr lang="en-IN" sz="1400" dirty="0">
                <a:solidFill>
                  <a:schemeClr val="accent3">
                    <a:lumMod val="25000"/>
                  </a:schemeClr>
                </a:solidFill>
                <a:latin typeface="Abadi"/>
              </a:rPr>
              <a:t>, </a:t>
            </a:r>
            <a:r>
              <a:rPr lang="en-IN" sz="1400" dirty="0" err="1">
                <a:solidFill>
                  <a:schemeClr val="accent3">
                    <a:lumMod val="25000"/>
                  </a:schemeClr>
                </a:solidFill>
                <a:latin typeface="Abadi"/>
              </a:rPr>
              <a:t>launch_site</a:t>
            </a:r>
            <a:r>
              <a:rPr lang="en-IN" sz="1400" dirty="0">
                <a:solidFill>
                  <a:schemeClr val="accent3">
                    <a:lumMod val="25000"/>
                  </a:schemeClr>
                </a:solidFill>
                <a:latin typeface="Abadi"/>
              </a:rPr>
              <a:t> FROM SPACEXTABLE where </a:t>
            </a:r>
            <a:r>
              <a:rPr lang="en-IN" sz="1400" dirty="0" err="1">
                <a:solidFill>
                  <a:schemeClr val="accent3">
                    <a:lumMod val="25000"/>
                  </a:schemeClr>
                </a:solidFill>
                <a:latin typeface="Abadi"/>
              </a:rPr>
              <a:t>Landing_Outcome</a:t>
            </a:r>
            <a:r>
              <a:rPr lang="en-IN" sz="1400" dirty="0">
                <a:solidFill>
                  <a:schemeClr val="accent3">
                    <a:lumMod val="25000"/>
                  </a:schemeClr>
                </a:solidFill>
                <a:latin typeface="Abadi"/>
              </a:rPr>
              <a:t>='Failure (drone ship)' and </a:t>
            </a:r>
            <a:r>
              <a:rPr lang="en-IN" sz="1400" dirty="0" err="1">
                <a:solidFill>
                  <a:schemeClr val="accent3">
                    <a:lumMod val="25000"/>
                  </a:schemeClr>
                </a:solidFill>
                <a:latin typeface="Abadi"/>
              </a:rPr>
              <a:t>substr</a:t>
            </a:r>
            <a:r>
              <a:rPr lang="en-IN" sz="1400" dirty="0">
                <a:solidFill>
                  <a:schemeClr val="accent3">
                    <a:lumMod val="25000"/>
                  </a:schemeClr>
                </a:solidFill>
                <a:latin typeface="Abadi"/>
              </a:rPr>
              <a:t>(Date, 0, 5)='2015’</a:t>
            </a:r>
            <a:endParaRPr lang="en-US" sz="1400" dirty="0">
              <a:solidFill>
                <a:schemeClr val="accent3">
                  <a:lumMod val="25000"/>
                </a:schemeClr>
              </a:solidFill>
              <a:latin typeface="Abadi"/>
            </a:endParaRPr>
          </a:p>
          <a:p>
            <a:pPr>
              <a:lnSpc>
                <a:spcPct val="100000"/>
              </a:lnSpc>
              <a:spcBef>
                <a:spcPts val="1400"/>
              </a:spcBef>
            </a:pPr>
            <a:r>
              <a:rPr lang="en-US" sz="1400" dirty="0" err="1">
                <a:solidFill>
                  <a:schemeClr val="accent3">
                    <a:lumMod val="25000"/>
                  </a:schemeClr>
                </a:solidFill>
                <a:latin typeface="Abadi"/>
              </a:rPr>
              <a:t>Substr</a:t>
            </a:r>
            <a:r>
              <a:rPr lang="en-US" sz="1400" dirty="0">
                <a:solidFill>
                  <a:schemeClr val="accent3">
                    <a:lumMod val="25000"/>
                  </a:schemeClr>
                </a:solidFill>
                <a:latin typeface="Abadi"/>
              </a:rPr>
              <a:t> function is used to get the month and year from Date and CASE is used to display </a:t>
            </a:r>
            <a:r>
              <a:rPr lang="en-US" sz="1400" dirty="0" err="1">
                <a:solidFill>
                  <a:schemeClr val="accent3">
                    <a:lumMod val="25000"/>
                  </a:schemeClr>
                </a:solidFill>
                <a:latin typeface="Abadi"/>
              </a:rPr>
              <a:t>month_name</a:t>
            </a:r>
            <a:r>
              <a:rPr lang="en-US" sz="1400" dirty="0">
                <a:solidFill>
                  <a:schemeClr val="accent3">
                    <a:lumMod val="25000"/>
                  </a:schemeClr>
                </a:solidFill>
                <a:latin typeface="Abadi"/>
              </a:rPr>
              <a:t> as a string </a:t>
            </a: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7" name="Picture 6">
            <a:extLst>
              <a:ext uri="{FF2B5EF4-FFF2-40B4-BE49-F238E27FC236}">
                <a16:creationId xmlns:a16="http://schemas.microsoft.com/office/drawing/2014/main" id="{C21FB680-B248-886A-F2E5-82CD2948AE33}"/>
              </a:ext>
            </a:extLst>
          </p:cNvPr>
          <p:cNvPicPr>
            <a:picLocks noChangeAspect="1"/>
          </p:cNvPicPr>
          <p:nvPr/>
        </p:nvPicPr>
        <p:blipFill>
          <a:blip r:embed="rId3"/>
          <a:stretch>
            <a:fillRect/>
          </a:stretch>
        </p:blipFill>
        <p:spPr>
          <a:xfrm>
            <a:off x="1019503" y="4183116"/>
            <a:ext cx="9585436" cy="1842457"/>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36</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1200" dirty="0">
                <a:solidFill>
                  <a:schemeClr val="accent3">
                    <a:lumMod val="25000"/>
                  </a:schemeClr>
                </a:solidFill>
                <a:latin typeface="Abadi"/>
              </a:rPr>
              <a:t>Rank the count of landing outcomes (such as Failure (drone ship) or Success (ground pad)) between the date 2010-06-04 and 2017-03-20, in descending order</a:t>
            </a:r>
          </a:p>
          <a:p>
            <a:pPr>
              <a:lnSpc>
                <a:spcPct val="100000"/>
              </a:lnSpc>
              <a:spcBef>
                <a:spcPts val="1400"/>
              </a:spcBef>
            </a:pPr>
            <a:r>
              <a:rPr lang="en-IN" sz="1200" dirty="0">
                <a:solidFill>
                  <a:schemeClr val="accent3">
                    <a:lumMod val="25000"/>
                  </a:schemeClr>
                </a:solidFill>
                <a:latin typeface="Abadi"/>
              </a:rPr>
              <a:t>SELECT case when </a:t>
            </a:r>
            <a:r>
              <a:rPr lang="en-IN" sz="1200" dirty="0" err="1">
                <a:solidFill>
                  <a:schemeClr val="accent3">
                    <a:lumMod val="25000"/>
                  </a:schemeClr>
                </a:solidFill>
                <a:latin typeface="Abadi"/>
              </a:rPr>
              <a:t>landing_outcome</a:t>
            </a:r>
            <a:r>
              <a:rPr lang="en-IN" sz="1200" dirty="0">
                <a:solidFill>
                  <a:schemeClr val="accent3">
                    <a:lumMod val="25000"/>
                  </a:schemeClr>
                </a:solidFill>
                <a:latin typeface="Abadi"/>
              </a:rPr>
              <a:t> = 'Success (ground pad)'  then 'Success (ground pad)' when </a:t>
            </a:r>
            <a:r>
              <a:rPr lang="en-IN" sz="1200" dirty="0" err="1">
                <a:solidFill>
                  <a:schemeClr val="accent3">
                    <a:lumMod val="25000"/>
                  </a:schemeClr>
                </a:solidFill>
                <a:latin typeface="Abadi"/>
              </a:rPr>
              <a:t>landing_outcome</a:t>
            </a:r>
            <a:r>
              <a:rPr lang="en-IN" sz="1200" dirty="0">
                <a:solidFill>
                  <a:schemeClr val="accent3">
                    <a:lumMod val="25000"/>
                  </a:schemeClr>
                </a:solidFill>
                <a:latin typeface="Abadi"/>
              </a:rPr>
              <a:t> = 'Failure (drone ship)' then 'Failure (drone ship)' end as </a:t>
            </a:r>
            <a:r>
              <a:rPr lang="en-IN" sz="1200" dirty="0" err="1">
                <a:solidFill>
                  <a:schemeClr val="accent3">
                    <a:lumMod val="25000"/>
                  </a:schemeClr>
                </a:solidFill>
                <a:latin typeface="Abadi"/>
              </a:rPr>
              <a:t>landing_status</a:t>
            </a:r>
            <a:r>
              <a:rPr lang="en-IN" sz="1200" dirty="0">
                <a:solidFill>
                  <a:schemeClr val="accent3">
                    <a:lumMod val="25000"/>
                  </a:schemeClr>
                </a:solidFill>
                <a:latin typeface="Abadi"/>
              </a:rPr>
              <a:t>, COUNT(*) as </a:t>
            </a:r>
            <a:r>
              <a:rPr lang="en-IN" sz="1200" dirty="0" err="1">
                <a:solidFill>
                  <a:schemeClr val="accent3">
                    <a:lumMod val="25000"/>
                  </a:schemeClr>
                </a:solidFill>
                <a:latin typeface="Abadi"/>
              </a:rPr>
              <a:t>outcome_count</a:t>
            </a:r>
            <a:r>
              <a:rPr lang="en-IN" sz="1200" dirty="0">
                <a:solidFill>
                  <a:schemeClr val="accent3">
                    <a:lumMod val="25000"/>
                  </a:schemeClr>
                </a:solidFill>
                <a:latin typeface="Abadi"/>
              </a:rPr>
              <a:t>, RANK() OVER (ORDER BY COUNT(*) DESC) AS rank from SPACEXTABLE  where date between '2010-06-04' and '2017-03-20' and (</a:t>
            </a:r>
            <a:r>
              <a:rPr lang="en-IN" sz="1200" dirty="0" err="1">
                <a:solidFill>
                  <a:schemeClr val="accent3">
                    <a:lumMod val="25000"/>
                  </a:schemeClr>
                </a:solidFill>
                <a:latin typeface="Abadi"/>
              </a:rPr>
              <a:t>landing_status</a:t>
            </a:r>
            <a:r>
              <a:rPr lang="en-IN" sz="1200" dirty="0">
                <a:solidFill>
                  <a:schemeClr val="accent3">
                    <a:lumMod val="25000"/>
                  </a:schemeClr>
                </a:solidFill>
                <a:latin typeface="Abadi"/>
              </a:rPr>
              <a:t> = 'Failure (drone ship)' OR </a:t>
            </a:r>
            <a:r>
              <a:rPr lang="en-IN" sz="1200" dirty="0" err="1">
                <a:solidFill>
                  <a:schemeClr val="accent3">
                    <a:lumMod val="25000"/>
                  </a:schemeClr>
                </a:solidFill>
                <a:latin typeface="Abadi"/>
              </a:rPr>
              <a:t>landing_status</a:t>
            </a:r>
            <a:r>
              <a:rPr lang="en-IN" sz="1200" dirty="0">
                <a:solidFill>
                  <a:schemeClr val="accent3">
                    <a:lumMod val="25000"/>
                  </a:schemeClr>
                </a:solidFill>
                <a:latin typeface="Abadi"/>
              </a:rPr>
              <a:t> = 'Success (ground pad)') group by </a:t>
            </a:r>
            <a:r>
              <a:rPr lang="en-IN" sz="1200" dirty="0" err="1">
                <a:solidFill>
                  <a:schemeClr val="accent3">
                    <a:lumMod val="25000"/>
                  </a:schemeClr>
                </a:solidFill>
                <a:latin typeface="Abadi"/>
              </a:rPr>
              <a:t>landing_status</a:t>
            </a:r>
            <a:r>
              <a:rPr lang="en-IN" sz="1200" dirty="0">
                <a:solidFill>
                  <a:schemeClr val="accent3">
                    <a:lumMod val="25000"/>
                  </a:schemeClr>
                </a:solidFill>
                <a:latin typeface="Abadi"/>
              </a:rPr>
              <a:t> ORDER BY </a:t>
            </a:r>
            <a:r>
              <a:rPr lang="en-IN" sz="1200" dirty="0" err="1">
                <a:solidFill>
                  <a:schemeClr val="accent3">
                    <a:lumMod val="25000"/>
                  </a:schemeClr>
                </a:solidFill>
                <a:latin typeface="Abadi"/>
              </a:rPr>
              <a:t>outcome_count</a:t>
            </a:r>
            <a:r>
              <a:rPr lang="en-IN" sz="1200" dirty="0">
                <a:solidFill>
                  <a:schemeClr val="accent3">
                    <a:lumMod val="25000"/>
                  </a:schemeClr>
                </a:solidFill>
                <a:latin typeface="Abadi"/>
              </a:rPr>
              <a:t> </a:t>
            </a:r>
            <a:r>
              <a:rPr lang="en-IN" sz="1200" dirty="0" err="1">
                <a:solidFill>
                  <a:schemeClr val="accent3">
                    <a:lumMod val="25000"/>
                  </a:schemeClr>
                </a:solidFill>
                <a:latin typeface="Abadi"/>
              </a:rPr>
              <a:t>desc</a:t>
            </a:r>
            <a:endParaRPr lang="en-IN" sz="1200" dirty="0">
              <a:solidFill>
                <a:schemeClr val="accent3">
                  <a:lumMod val="25000"/>
                </a:schemeClr>
              </a:solidFill>
              <a:latin typeface="Abadi"/>
            </a:endParaRPr>
          </a:p>
          <a:p>
            <a:pPr>
              <a:lnSpc>
                <a:spcPct val="100000"/>
              </a:lnSpc>
              <a:spcBef>
                <a:spcPts val="1400"/>
              </a:spcBef>
            </a:pPr>
            <a:r>
              <a:rPr lang="en-IN" sz="1200" dirty="0">
                <a:solidFill>
                  <a:schemeClr val="accent3">
                    <a:lumMod val="25000"/>
                  </a:schemeClr>
                </a:solidFill>
                <a:latin typeface="Abadi"/>
              </a:rPr>
              <a:t>COUNT is used to get the total count and rank is used to get the rank from </a:t>
            </a:r>
            <a:r>
              <a:rPr lang="en-IN" sz="1200" dirty="0" err="1">
                <a:solidFill>
                  <a:schemeClr val="accent3">
                    <a:lumMod val="25000"/>
                  </a:schemeClr>
                </a:solidFill>
                <a:latin typeface="Abadi"/>
              </a:rPr>
              <a:t>SPACEXTable</a:t>
            </a:r>
            <a:r>
              <a:rPr lang="en-IN" sz="1200" dirty="0">
                <a:solidFill>
                  <a:schemeClr val="accent3">
                    <a:lumMod val="25000"/>
                  </a:schemeClr>
                </a:solidFill>
                <a:latin typeface="Abadi"/>
              </a:rPr>
              <a:t> based on count and ORDER by is used to display the records in descending order</a:t>
            </a:r>
            <a:endParaRPr lang="en-US" sz="1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6335539B-6D53-8F9D-957C-1262A6171346}"/>
              </a:ext>
            </a:extLst>
          </p:cNvPr>
          <p:cNvPicPr>
            <a:picLocks noChangeAspect="1"/>
          </p:cNvPicPr>
          <p:nvPr/>
        </p:nvPicPr>
        <p:blipFill>
          <a:blip r:embed="rId3"/>
          <a:stretch>
            <a:fillRect/>
          </a:stretch>
        </p:blipFill>
        <p:spPr>
          <a:xfrm>
            <a:off x="1082566" y="4214648"/>
            <a:ext cx="9175532" cy="2219556"/>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38</a:t>
            </a:fld>
            <a:endParaRPr lang="en-US"/>
          </a:p>
        </p:txBody>
      </p:sp>
      <p:pic>
        <p:nvPicPr>
          <p:cNvPr id="8" name="Content Placeholder 7">
            <a:extLst>
              <a:ext uri="{FF2B5EF4-FFF2-40B4-BE49-F238E27FC236}">
                <a16:creationId xmlns:a16="http://schemas.microsoft.com/office/drawing/2014/main" id="{C291C04F-3FF3-521B-1C02-C09F5B51D5AB}"/>
              </a:ext>
            </a:extLst>
          </p:cNvPr>
          <p:cNvPicPr>
            <a:picLocks noGrp="1" noChangeAspect="1"/>
          </p:cNvPicPr>
          <p:nvPr>
            <p:ph idx="4294967295"/>
          </p:nvPr>
        </p:nvPicPr>
        <p:blipFill>
          <a:blip r:embed="rId3"/>
          <a:stretch>
            <a:fillRect/>
          </a:stretch>
        </p:blipFill>
        <p:spPr>
          <a:xfrm>
            <a:off x="770010" y="1825625"/>
            <a:ext cx="9745589" cy="4351338"/>
          </a:xfrm>
          <a:prstGeom prst="rect">
            <a:avLst/>
          </a:prstGeom>
        </p:spPr>
      </p:pic>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of All Launch Sites on Global map</a:t>
            </a:r>
          </a:p>
        </p:txBody>
      </p:sp>
    </p:spTree>
    <p:extLst>
      <p:ext uri="{BB962C8B-B14F-4D97-AF65-F5344CB8AC3E}">
        <p14:creationId xmlns:p14="http://schemas.microsoft.com/office/powerpoint/2010/main" val="98167177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Outcomes for each site on the map with color markers</a:t>
            </a:r>
          </a:p>
        </p:txBody>
      </p:sp>
      <p:pic>
        <p:nvPicPr>
          <p:cNvPr id="7" name="Picture 6">
            <a:extLst>
              <a:ext uri="{FF2B5EF4-FFF2-40B4-BE49-F238E27FC236}">
                <a16:creationId xmlns:a16="http://schemas.microsoft.com/office/drawing/2014/main" id="{07A04CB4-D002-22DD-266A-C0461957F559}"/>
              </a:ext>
            </a:extLst>
          </p:cNvPr>
          <p:cNvPicPr>
            <a:picLocks noChangeAspect="1"/>
          </p:cNvPicPr>
          <p:nvPr/>
        </p:nvPicPr>
        <p:blipFill>
          <a:blip r:embed="rId4"/>
          <a:stretch>
            <a:fillRect/>
          </a:stretch>
        </p:blipFill>
        <p:spPr>
          <a:xfrm>
            <a:off x="300037" y="1228725"/>
            <a:ext cx="11591925" cy="4400550"/>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7" y="2521403"/>
            <a:ext cx="5660840" cy="189842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1400" b="1" dirty="0">
                <a:solidFill>
                  <a:schemeClr val="accent3">
                    <a:lumMod val="25000"/>
                  </a:schemeClr>
                </a:solidFill>
                <a:latin typeface="Arial" panose="020B0604020202020204" pitchFamily="34" charset="0"/>
                <a:cs typeface="Arial" panose="020B0604020202020204" pitchFamily="34" charset="0"/>
              </a:rPr>
              <a:t>Project background and context</a:t>
            </a:r>
          </a:p>
          <a:p>
            <a:pPr marL="0" indent="0">
              <a:spcBef>
                <a:spcPts val="1400"/>
              </a:spcBef>
              <a:buNone/>
            </a:pPr>
            <a:r>
              <a:rPr lang="en-IN" sz="1200" b="0" dirty="0">
                <a:solidFill>
                  <a:srgbClr val="121619"/>
                </a:solidFill>
                <a:effectLst/>
                <a:latin typeface="Arial" panose="020B0604020202020204" pitchFamily="34" charset="0"/>
                <a:cs typeface="Arial" panose="020B0604020202020204" pitchFamily="34" charset="0"/>
              </a:rPr>
              <a:t>SpaceX advertises Falcon 9 rocket launches on its website with a cost of 62 million dollars; other providers cost upward of 165 million dollars each, much of the savings is because SpaceX can reuse the first stage. Therefore, if we can determine if the first stage will land, we can determine the cost of a launch. This information can be used if an alternate company wants to bid against SpaceX for a rocket launch</a:t>
            </a:r>
          </a:p>
          <a:p>
            <a:pPr marL="0" indent="0">
              <a:spcBef>
                <a:spcPts val="1400"/>
              </a:spcBef>
              <a:buNone/>
            </a:pPr>
            <a:endParaRPr lang="en-US" sz="1200" dirty="0">
              <a:solidFill>
                <a:schemeClr val="accent3">
                  <a:lumMod val="25000"/>
                </a:schemeClr>
              </a:solidFill>
              <a:latin typeface="Arial" panose="020B0604020202020204" pitchFamily="34" charset="0"/>
              <a:cs typeface="Arial" panose="020B0604020202020204" pitchFamily="34" charset="0"/>
            </a:endParaRPr>
          </a:p>
          <a:p>
            <a:pPr>
              <a:spcBef>
                <a:spcPts val="1400"/>
              </a:spcBef>
            </a:pPr>
            <a:r>
              <a:rPr lang="en-US" sz="1400" b="1" dirty="0">
                <a:solidFill>
                  <a:schemeClr val="accent3">
                    <a:lumMod val="25000"/>
                  </a:schemeClr>
                </a:solidFill>
                <a:latin typeface="Arial" panose="020B0604020202020204" pitchFamily="34" charset="0"/>
                <a:cs typeface="Arial" panose="020B0604020202020204" pitchFamily="34" charset="0"/>
              </a:rPr>
              <a:t>Problems you want to find answers</a:t>
            </a:r>
          </a:p>
          <a:p>
            <a:pPr marL="0" indent="0">
              <a:spcBef>
                <a:spcPts val="1400"/>
              </a:spcBef>
              <a:buNone/>
            </a:pPr>
            <a:r>
              <a:rPr lang="en-IN" sz="1200" b="0" dirty="0">
                <a:solidFill>
                  <a:srgbClr val="121619"/>
                </a:solidFill>
                <a:effectLst/>
                <a:latin typeface="Arial" panose="020B0604020202020204" pitchFamily="34" charset="0"/>
                <a:cs typeface="Arial" panose="020B0604020202020204" pitchFamily="34" charset="0"/>
              </a:rPr>
              <a:t>In this capstone, we will predict if the Falcon 9 first stage will land successfully using data from Falcon 9 rocket launches advertise on its </a:t>
            </a:r>
            <a:r>
              <a:rPr lang="en-IN" sz="1200" dirty="0">
                <a:solidFill>
                  <a:srgbClr val="121619"/>
                </a:solidFill>
                <a:latin typeface="Arial" panose="020B0604020202020204" pitchFamily="34" charset="0"/>
                <a:cs typeface="Arial" panose="020B0604020202020204" pitchFamily="34" charset="0"/>
              </a:rPr>
              <a:t>w</a:t>
            </a:r>
            <a:r>
              <a:rPr lang="en-IN" sz="1200" b="0" dirty="0">
                <a:solidFill>
                  <a:srgbClr val="121619"/>
                </a:solidFill>
                <a:effectLst/>
                <a:latin typeface="Arial" panose="020B0604020202020204" pitchFamily="34" charset="0"/>
                <a:cs typeface="Arial" panose="020B0604020202020204" pitchFamily="34" charset="0"/>
              </a:rPr>
              <a:t>ebsites.</a:t>
            </a:r>
          </a:p>
          <a:p>
            <a:pPr>
              <a:spcBef>
                <a:spcPts val="1400"/>
              </a:spcBef>
            </a:pPr>
            <a:endParaRPr lang="en-US" sz="1200" dirty="0">
              <a:solidFill>
                <a:schemeClr val="accent3">
                  <a:lumMod val="2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pic>
        <p:nvPicPr>
          <p:cNvPr id="4" name="Content Placeholder 3">
            <a:extLst>
              <a:ext uri="{FF2B5EF4-FFF2-40B4-BE49-F238E27FC236}">
                <a16:creationId xmlns:a16="http://schemas.microsoft.com/office/drawing/2014/main" id="{8AC2075E-C26D-8D2F-E655-577C9BA51C90}"/>
              </a:ext>
            </a:extLst>
          </p:cNvPr>
          <p:cNvPicPr>
            <a:picLocks noGrp="1" noChangeAspect="1"/>
          </p:cNvPicPr>
          <p:nvPr>
            <p:ph idx="4294967295"/>
          </p:nvPr>
        </p:nvPicPr>
        <p:blipFill>
          <a:blip r:embed="rId3"/>
          <a:stretch>
            <a:fillRect/>
          </a:stretch>
        </p:blipFill>
        <p:spPr>
          <a:xfrm>
            <a:off x="770010" y="1690688"/>
            <a:ext cx="8597827" cy="4314825"/>
          </a:xfrm>
          <a:prstGeom prst="rect">
            <a:avLst/>
          </a:prstGeom>
        </p:spPr>
      </p:pic>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Outcomes for Each Site on the Map with Color Markers</a:t>
            </a:r>
          </a:p>
        </p:txBody>
      </p:sp>
    </p:spTree>
    <p:extLst>
      <p:ext uri="{BB962C8B-B14F-4D97-AF65-F5344CB8AC3E}">
        <p14:creationId xmlns:p14="http://schemas.microsoft.com/office/powerpoint/2010/main" val="2324990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marL="0" indent="0">
              <a:lnSpc>
                <a:spcPct val="100000"/>
              </a:lnSpc>
              <a:spcBef>
                <a:spcPts val="1400"/>
              </a:spcBef>
              <a:buNone/>
            </a:pPr>
            <a:r>
              <a:rPr lang="en-US" sz="2000" dirty="0">
                <a:solidFill>
                  <a:schemeClr val="accent3">
                    <a:lumMod val="25000"/>
                  </a:schemeClr>
                </a:solidFill>
                <a:latin typeface="Abadi" panose="020B0604020104020204" pitchFamily="34" charset="0"/>
              </a:rPr>
              <a:t>Launch Site KSCLC-39A has the highest Success rate at 42% followed by CCAFS LC 40  at 29%</a:t>
            </a:r>
          </a:p>
          <a:p>
            <a:pPr marL="0" indent="0">
              <a:lnSpc>
                <a:spcPct val="100000"/>
              </a:lnSpc>
              <a:spcBef>
                <a:spcPts val="1400"/>
              </a:spcBef>
              <a:buNone/>
            </a:pPr>
            <a:endParaRPr lang="en-US" sz="20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for All Sites Launch Success Count</a:t>
            </a:r>
          </a:p>
        </p:txBody>
      </p:sp>
      <p:pic>
        <p:nvPicPr>
          <p:cNvPr id="10" name="Picture 9">
            <a:extLst>
              <a:ext uri="{FF2B5EF4-FFF2-40B4-BE49-F238E27FC236}">
                <a16:creationId xmlns:a16="http://schemas.microsoft.com/office/drawing/2014/main" id="{29DC63F2-99FB-D21E-F376-3DF803025722}"/>
              </a:ext>
            </a:extLst>
          </p:cNvPr>
          <p:cNvPicPr>
            <a:picLocks noChangeAspect="1"/>
          </p:cNvPicPr>
          <p:nvPr/>
        </p:nvPicPr>
        <p:blipFill>
          <a:blip r:embed="rId3"/>
          <a:stretch>
            <a:fillRect/>
          </a:stretch>
        </p:blipFill>
        <p:spPr>
          <a:xfrm>
            <a:off x="770010" y="2427890"/>
            <a:ext cx="10171259" cy="3703328"/>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1825625"/>
            <a:ext cx="10551583" cy="4351338"/>
          </a:xfrm>
          <a:prstGeom prst="rect">
            <a:avLst/>
          </a:prstGeom>
        </p:spPr>
        <p:txBody>
          <a:bodyPr lIns="91440" tIns="45720" rIns="91440" bIns="45720" anchor="t">
            <a:normAutofit/>
          </a:bodyPr>
          <a:lstStyle/>
          <a:p>
            <a:pPr marL="0" indent="0">
              <a:buNone/>
            </a:pPr>
            <a:r>
              <a:rPr lang="en-US" dirty="0"/>
              <a:t>KSC LC-39A has the Highest Success rate at 76.9% against 23.1% failed launches.</a:t>
            </a:r>
          </a:p>
          <a:p>
            <a:pPr marL="0" indent="0">
              <a:buNone/>
            </a:pPr>
            <a:endParaRPr lang="en-US" dirty="0"/>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for Highest Success rate launch Site</a:t>
            </a:r>
          </a:p>
        </p:txBody>
      </p:sp>
      <p:pic>
        <p:nvPicPr>
          <p:cNvPr id="7" name="Picture 6">
            <a:extLst>
              <a:ext uri="{FF2B5EF4-FFF2-40B4-BE49-F238E27FC236}">
                <a16:creationId xmlns:a16="http://schemas.microsoft.com/office/drawing/2014/main" id="{4DC87B97-85C5-80EF-19E4-268CFCBB73C9}"/>
              </a:ext>
            </a:extLst>
          </p:cNvPr>
          <p:cNvPicPr>
            <a:picLocks noChangeAspect="1"/>
          </p:cNvPicPr>
          <p:nvPr/>
        </p:nvPicPr>
        <p:blipFill>
          <a:blip r:embed="rId3"/>
          <a:stretch>
            <a:fillRect/>
          </a:stretch>
        </p:blipFill>
        <p:spPr>
          <a:xfrm>
            <a:off x="651641" y="3258207"/>
            <a:ext cx="10806332" cy="2539506"/>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10414662"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Booster version FT has the largest success rate</a:t>
            </a: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Outcome scatter plot for all sites</a:t>
            </a:r>
          </a:p>
        </p:txBody>
      </p:sp>
      <p:pic>
        <p:nvPicPr>
          <p:cNvPr id="4" name="Picture 3">
            <a:extLst>
              <a:ext uri="{FF2B5EF4-FFF2-40B4-BE49-F238E27FC236}">
                <a16:creationId xmlns:a16="http://schemas.microsoft.com/office/drawing/2014/main" id="{5FCE1DB4-2C95-CDFC-91EB-BD9D5F626A20}"/>
              </a:ext>
            </a:extLst>
          </p:cNvPr>
          <p:cNvPicPr>
            <a:picLocks noChangeAspect="1"/>
          </p:cNvPicPr>
          <p:nvPr/>
        </p:nvPicPr>
        <p:blipFill>
          <a:blip r:embed="rId3"/>
          <a:stretch>
            <a:fillRect/>
          </a:stretch>
        </p:blipFill>
        <p:spPr>
          <a:xfrm>
            <a:off x="770010" y="2480441"/>
            <a:ext cx="10515601" cy="3897928"/>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82114"/>
            <a:ext cx="10527626" cy="381158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All the methods perform equally on the test data. They all have the same accuracy of 0.833333 on the test data</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Picture 2">
            <a:extLst>
              <a:ext uri="{FF2B5EF4-FFF2-40B4-BE49-F238E27FC236}">
                <a16:creationId xmlns:a16="http://schemas.microsoft.com/office/drawing/2014/main" id="{B880DEB5-E424-7DC1-1C88-C974052A3E75}"/>
              </a:ext>
            </a:extLst>
          </p:cNvPr>
          <p:cNvPicPr>
            <a:picLocks noChangeAspect="1"/>
          </p:cNvPicPr>
          <p:nvPr/>
        </p:nvPicPr>
        <p:blipFill>
          <a:blip r:embed="rId3"/>
          <a:stretch>
            <a:fillRect/>
          </a:stretch>
        </p:blipFill>
        <p:spPr>
          <a:xfrm>
            <a:off x="894364" y="2932386"/>
            <a:ext cx="8553450" cy="2350922"/>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2" y="1523206"/>
            <a:ext cx="947796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All the 4-classification model had the same confusion matrix and were able equally distinguish between different classes. The major problem is false positives for all the models</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44F43BDF-C9F4-ECFB-C20E-C8A6CD47EAEB}"/>
              </a:ext>
            </a:extLst>
          </p:cNvPr>
          <p:cNvPicPr>
            <a:picLocks noChangeAspect="1"/>
          </p:cNvPicPr>
          <p:nvPr/>
        </p:nvPicPr>
        <p:blipFill>
          <a:blip r:embed="rId3"/>
          <a:stretch>
            <a:fillRect/>
          </a:stretch>
        </p:blipFill>
        <p:spPr>
          <a:xfrm>
            <a:off x="770012" y="2890344"/>
            <a:ext cx="9969426" cy="3434255"/>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48</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10515600" cy="4351338"/>
          </a:xfrm>
          <a:prstGeom prst="rect">
            <a:avLst/>
          </a:prstGeom>
        </p:spPr>
        <p:txBody>
          <a:bodyPr>
            <a:normAutofit/>
          </a:bodyPr>
          <a:lstStyle/>
          <a:p>
            <a:pPr>
              <a:buFont typeface="Arial" panose="020B0604020202020204" pitchFamily="34" charset="0"/>
              <a:buChar char="•"/>
            </a:pPr>
            <a:r>
              <a:rPr lang="en-IN" sz="1400" dirty="0">
                <a:solidFill>
                  <a:srgbClr val="001D35"/>
                </a:solidFill>
                <a:effectLst/>
              </a:rPr>
              <a:t>Different launch sites have different success rates. CCAFS LC-40 has a success rate of 60%, while KSC LC-39A and VAFB SLC 4E has a success rate of 77%.</a:t>
            </a:r>
            <a:endParaRPr lang="en-IN" sz="1400" dirty="0"/>
          </a:p>
          <a:p>
            <a:pPr>
              <a:buFont typeface="Arial" panose="020B0604020202020204" pitchFamily="34" charset="0"/>
              <a:buChar char="•"/>
            </a:pPr>
            <a:r>
              <a:rPr lang="en-IN" sz="1400" dirty="0">
                <a:solidFill>
                  <a:srgbClr val="001D35"/>
                </a:solidFill>
                <a:effectLst/>
              </a:rPr>
              <a:t>We can deduce that, as the flight number increases in each of the 3 launch sites, so does the success rate. For instance, the success rate for the VAFB SLC 4E launch site is 100% after the Flight number 50. Both KSC LC 39A and CCAFS SLC 40 have a 100% success rates after 80th flight.</a:t>
            </a:r>
            <a:endParaRPr lang="en-IN" sz="1400" dirty="0"/>
          </a:p>
          <a:p>
            <a:pPr>
              <a:buFont typeface="Arial" panose="020B0604020202020204" pitchFamily="34" charset="0"/>
              <a:buChar char="•"/>
            </a:pPr>
            <a:r>
              <a:rPr lang="en-IN" sz="1400" dirty="0">
                <a:solidFill>
                  <a:srgbClr val="001D35"/>
                </a:solidFill>
                <a:effectLst/>
              </a:rPr>
              <a:t>If you observe Payload Vs. Launch Site scatter point chart you will find for the VAFB-SLC </a:t>
            </a:r>
            <a:r>
              <a:rPr lang="en-IN" sz="1400" dirty="0" err="1">
                <a:solidFill>
                  <a:srgbClr val="001D35"/>
                </a:solidFill>
                <a:effectLst/>
              </a:rPr>
              <a:t>launchsite</a:t>
            </a:r>
            <a:r>
              <a:rPr lang="en-IN" sz="1400" dirty="0">
                <a:solidFill>
                  <a:srgbClr val="001D35"/>
                </a:solidFill>
                <a:effectLst/>
              </a:rPr>
              <a:t> there are no rockets launched for heavy payload mass (greater than 10000).</a:t>
            </a:r>
            <a:endParaRPr lang="en-IN" sz="1400" dirty="0"/>
          </a:p>
          <a:p>
            <a:pPr>
              <a:buFont typeface="Arial" panose="020B0604020202020204" pitchFamily="34" charset="0"/>
              <a:buChar char="•"/>
            </a:pPr>
            <a:r>
              <a:rPr lang="en-IN" sz="1400" dirty="0">
                <a:solidFill>
                  <a:srgbClr val="001D35"/>
                </a:solidFill>
                <a:effectLst/>
              </a:rPr>
              <a:t>Orbits ES-L1, GEO, HEO &amp; SSO have the highest success rates at 100%, with SO orbit having the lowest success rate at ~50%. Orbit SO has 0% success rate.</a:t>
            </a:r>
            <a:endParaRPr lang="en-IN" sz="1400" dirty="0"/>
          </a:p>
          <a:p>
            <a:pPr>
              <a:buFont typeface="Arial" panose="020B0604020202020204" pitchFamily="34" charset="0"/>
              <a:buChar char="•"/>
            </a:pPr>
            <a:r>
              <a:rPr lang="en-IN" sz="1400" dirty="0">
                <a:solidFill>
                  <a:srgbClr val="001D35"/>
                </a:solidFill>
                <a:effectLst/>
              </a:rPr>
              <a:t>LEO orbit the Success appears related to the number of flights; on the other hand, there seems to be no relationship between flight number when in GTO orbit.</a:t>
            </a:r>
          </a:p>
          <a:p>
            <a:pPr>
              <a:buFont typeface="Arial" panose="020B0604020202020204" pitchFamily="34" charset="0"/>
              <a:buChar char="•"/>
            </a:pPr>
            <a:r>
              <a:rPr lang="en-IN" sz="1400" dirty="0">
                <a:solidFill>
                  <a:srgbClr val="001D35"/>
                </a:solidFill>
                <a:effectLst/>
              </a:rPr>
              <a:t>With heavy payloads, the successful landing or positive landing rate is more for Polar, LEO, and ISS.</a:t>
            </a:r>
            <a:endParaRPr lang="en-IN" sz="1400" dirty="0"/>
          </a:p>
          <a:p>
            <a:pPr>
              <a:buFont typeface="Arial" panose="020B0604020202020204" pitchFamily="34" charset="0"/>
              <a:buChar char="•"/>
            </a:pPr>
            <a:r>
              <a:rPr lang="en-IN" sz="1400" dirty="0">
                <a:solidFill>
                  <a:srgbClr val="001D35"/>
                </a:solidFill>
                <a:effectLst/>
              </a:rPr>
              <a:t>However, for GTO, we cannot distinguish this well, as both positive landing rate and negative landing (unsuccessful mission) are both there.</a:t>
            </a:r>
            <a:endParaRPr lang="en-IN" sz="1400" dirty="0"/>
          </a:p>
          <a:p>
            <a:pPr>
              <a:buFont typeface="Arial" panose="020B0604020202020204" pitchFamily="34" charset="0"/>
              <a:buChar char="•"/>
            </a:pPr>
            <a:r>
              <a:rPr lang="en-IN" sz="1400" dirty="0">
                <a:solidFill>
                  <a:srgbClr val="001D35"/>
                </a:solidFill>
                <a:effectLst/>
              </a:rPr>
              <a:t>And finally, the success rate since 2013 kept increasing till 2020.</a:t>
            </a:r>
            <a:endParaRPr lang="en-IN" sz="1400" dirty="0"/>
          </a:p>
          <a:p>
            <a:pPr>
              <a:buFont typeface="Arial" panose="020B0604020202020204" pitchFamily="34" charset="0"/>
              <a:buChar char="•"/>
            </a:pPr>
            <a:endParaRPr lang="en-IN" sz="1400" dirty="0"/>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Describe how data was collected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Describe how data was processed</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Description of how SpaceX Falcon9 data was collected.</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lvl="1"/>
            <a:r>
              <a:rPr lang="en-IN" sz="2000" b="1" dirty="0">
                <a:solidFill>
                  <a:srgbClr val="001D35"/>
                </a:solidFill>
                <a:effectLst/>
              </a:rPr>
              <a:t>SpaceX API: </a:t>
            </a:r>
            <a:r>
              <a:rPr lang="en-IN" sz="2000" dirty="0">
                <a:solidFill>
                  <a:srgbClr val="001D35"/>
                </a:solidFill>
                <a:effectLst/>
              </a:rPr>
              <a:t>Data was first collected using the SpaceX API (a RESTful API) by making a GET request. This involved defining helper functions to extract information using identification numbers in the launch data, then requesting rocket launch data from the SpaceX API URL.</a:t>
            </a:r>
          </a:p>
          <a:p>
            <a:pPr marL="457200" lvl="1" indent="0">
              <a:buNone/>
            </a:pPr>
            <a:endParaRPr lang="en-IN" sz="2000" dirty="0"/>
          </a:p>
          <a:p>
            <a:pPr lvl="1"/>
            <a:r>
              <a:rPr lang="en-IN" sz="2000" b="1" dirty="0">
                <a:solidFill>
                  <a:srgbClr val="001D35"/>
                </a:solidFill>
                <a:effectLst/>
              </a:rPr>
              <a:t>JSON Parsing: </a:t>
            </a:r>
            <a:r>
              <a:rPr lang="en-IN" sz="2000" dirty="0">
                <a:solidFill>
                  <a:srgbClr val="001D35"/>
                </a:solidFill>
                <a:effectLst/>
              </a:rPr>
              <a:t>To make the JSON results more consistent, the SpaceX launch data was requested and parsed using the GET request, and the response content was decoded as a JSON result, which was then converted into a Pandas Data Frame.</a:t>
            </a:r>
          </a:p>
          <a:p>
            <a:pPr marL="457200" lvl="1" indent="0">
              <a:buNone/>
            </a:pPr>
            <a:endParaRPr lang="en-IN" sz="2000" dirty="0"/>
          </a:p>
          <a:p>
            <a:pPr lvl="1"/>
            <a:r>
              <a:rPr lang="en-IN" sz="2000" b="1" dirty="0">
                <a:solidFill>
                  <a:srgbClr val="001D35"/>
                </a:solidFill>
                <a:effectLst/>
              </a:rPr>
              <a:t>Web Scraping: </a:t>
            </a:r>
            <a:r>
              <a:rPr lang="en-IN" sz="2000" dirty="0">
                <a:solidFill>
                  <a:srgbClr val="001D35"/>
                </a:solidFill>
                <a:effectLst/>
              </a:rPr>
              <a:t>Additionally, web scraping was performed to collect Falcon 9 historical launch records from a Wikipedia page titled "List of Falcon 9 and Falcon Heavy launches." The launch records stored in HTML were extracted using Beautiful Soup and request libraries, parsed, and converted into a Pandas Data Frame.</a:t>
            </a:r>
            <a:endParaRPr lang="en-IN" sz="2000"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r>
              <a:rPr lang="en-US" sz="2200" dirty="0">
                <a:solidFill>
                  <a:srgbClr val="1C7DDB"/>
                </a:solidFill>
                <a:latin typeface="Abadi"/>
              </a:rPr>
              <a:t>Place your flowchart of SpaceX API calls here</a:t>
            </a:r>
            <a:endParaRPr lang="en-US" dirty="0">
              <a:cs typeface="Calibr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fontScale="925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Data collected using SpaceX API(a Restful API) by making a GET request to the SpaceX API then requested and parsed the SpaceX launch data using the GET request and decoded the response content as a Json result which is then converted into a Pandas Data Frame.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Here is the GitHub URL of the completed SpaceX API calls notebook </a:t>
            </a:r>
            <a:r>
              <a:rPr lang="en-US" sz="2200" dirty="0">
                <a:solidFill>
                  <a:srgbClr val="1C7DDB"/>
                </a:solidFill>
                <a:latin typeface="Abadi" panose="020B0604020104020204" pitchFamily="34" charset="0"/>
              </a:rPr>
              <a:t>(</a:t>
            </a:r>
            <a:r>
              <a:rPr lang="en-IN" sz="1600" dirty="0">
                <a:hlinkClick r:id="rId4"/>
              </a:rPr>
              <a:t>Applied-Data-Science-Capstone/</a:t>
            </a:r>
            <a:r>
              <a:rPr lang="en-IN" sz="1600" dirty="0" err="1">
                <a:hlinkClick r:id="rId4"/>
              </a:rPr>
              <a:t>spacex</a:t>
            </a:r>
            <a:r>
              <a:rPr lang="en-IN" sz="1600" dirty="0">
                <a:hlinkClick r:id="rId4"/>
              </a:rPr>
              <a:t>-data-collection-</a:t>
            </a:r>
            <a:r>
              <a:rPr lang="en-IN" sz="1600" dirty="0" err="1">
                <a:hlinkClick r:id="rId4"/>
              </a:rPr>
              <a:t>api.ipynb</a:t>
            </a:r>
            <a:r>
              <a:rPr lang="en-IN" sz="1600" dirty="0">
                <a:hlinkClick r:id="rId4"/>
              </a:rPr>
              <a:t> at main · RohiniPatil0/Applied-Data-Science-Capstone</a:t>
            </a:r>
            <a:r>
              <a:rPr lang="en-US" sz="2200" dirty="0">
                <a:solidFill>
                  <a:srgbClr val="1C7DDB"/>
                </a:solidFill>
                <a:latin typeface="Abadi" panose="020B0604020104020204" pitchFamily="34" charset="0"/>
              </a:rPr>
              <a:t>), </a:t>
            </a:r>
            <a:r>
              <a:rPr lang="en-US" sz="2200" dirty="0">
                <a:solidFill>
                  <a:schemeClr val="accent3">
                    <a:lumMod val="25000"/>
                  </a:schemeClr>
                </a:solidFill>
                <a:latin typeface="Abadi" panose="020B0604020104020204" pitchFamily="34" charset="0"/>
              </a:rPr>
              <a:t>as an external reference and peer-review purpose</a:t>
            </a:r>
          </a:p>
          <a:p>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7" name="Picture 6">
            <a:extLst>
              <a:ext uri="{FF2B5EF4-FFF2-40B4-BE49-F238E27FC236}">
                <a16:creationId xmlns:a16="http://schemas.microsoft.com/office/drawing/2014/main" id="{6AAD08AF-F5DB-2B5D-A82B-6E30F264FC0D}"/>
              </a:ext>
            </a:extLst>
          </p:cNvPr>
          <p:cNvPicPr>
            <a:picLocks noChangeAspect="1"/>
          </p:cNvPicPr>
          <p:nvPr/>
        </p:nvPicPr>
        <p:blipFill>
          <a:blip r:embed="rId5"/>
          <a:stretch>
            <a:fillRect/>
          </a:stretch>
        </p:blipFill>
        <p:spPr>
          <a:xfrm>
            <a:off x="5910262" y="1792289"/>
            <a:ext cx="5461000" cy="4233862"/>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392500"/>
            <a:ext cx="3932238" cy="3263584"/>
          </a:xfrm>
          <a:prstGeom prst="rect">
            <a:avLst/>
          </a:prstGeom>
        </p:spPr>
        <p:txBody>
          <a:bodyPr lIns="91440" tIns="45720" rIns="91440" bIns="45720" anchor="t">
            <a:noAutofit/>
          </a:bodyPr>
          <a:lstStyle/>
          <a:p>
            <a:pPr>
              <a:lnSpc>
                <a:spcPct val="100000"/>
              </a:lnSpc>
              <a:spcBef>
                <a:spcPts val="1400"/>
              </a:spcBef>
            </a:pPr>
            <a:r>
              <a:rPr lang="en-US" sz="1800" dirty="0">
                <a:solidFill>
                  <a:schemeClr val="accent3">
                    <a:lumMod val="25000"/>
                  </a:schemeClr>
                </a:solidFill>
                <a:latin typeface="Arial" panose="020B0604020202020204" pitchFamily="34" charset="0"/>
                <a:cs typeface="Arial" panose="020B0604020202020204" pitchFamily="34" charset="0"/>
              </a:rPr>
              <a:t>Performed Web scrapping to collect Falcon9 historical launch records from a Wikipedia using Beautiful Soup and request, to extract the Falcon 9 records from HTML table of the Wikipedia page then created a data frame by parsing the launch HTML.</a:t>
            </a:r>
          </a:p>
          <a:p>
            <a:pPr>
              <a:lnSpc>
                <a:spcPct val="100000"/>
              </a:lnSpc>
              <a:spcBef>
                <a:spcPts val="1400"/>
              </a:spcBef>
            </a:pPr>
            <a:r>
              <a:rPr lang="en-US" sz="1800" dirty="0">
                <a:solidFill>
                  <a:schemeClr val="accent3">
                    <a:lumMod val="25000"/>
                  </a:schemeClr>
                </a:solidFill>
                <a:latin typeface="Arial" panose="020B0604020202020204" pitchFamily="34" charset="0"/>
                <a:cs typeface="Arial" panose="020B0604020202020204" pitchFamily="34" charset="0"/>
              </a:rPr>
              <a:t>Here is the GitHub URL of the completed web scraping notebook, as an external reference and peer-review purpose</a:t>
            </a:r>
          </a:p>
          <a:p>
            <a:pPr>
              <a:lnSpc>
                <a:spcPct val="100000"/>
              </a:lnSpc>
              <a:spcBef>
                <a:spcPts val="1400"/>
              </a:spcBef>
            </a:pPr>
            <a:r>
              <a:rPr lang="en-IN" sz="1200" dirty="0">
                <a:latin typeface="Arial" panose="020B0604020202020204" pitchFamily="34" charset="0"/>
                <a:cs typeface="Arial" panose="020B0604020202020204" pitchFamily="34" charset="0"/>
                <a:hlinkClick r:id="rId3"/>
              </a:rPr>
              <a:t>Applied-Data-Science-Capstone/</a:t>
            </a:r>
            <a:r>
              <a:rPr lang="en-IN" sz="1200" dirty="0" err="1">
                <a:latin typeface="Arial" panose="020B0604020202020204" pitchFamily="34" charset="0"/>
                <a:cs typeface="Arial" panose="020B0604020202020204" pitchFamily="34" charset="0"/>
                <a:hlinkClick r:id="rId3"/>
              </a:rPr>
              <a:t>webscraping.ipynb</a:t>
            </a:r>
            <a:r>
              <a:rPr lang="en-IN" sz="1200" dirty="0">
                <a:latin typeface="Arial" panose="020B0604020202020204" pitchFamily="34" charset="0"/>
                <a:cs typeface="Arial" panose="020B0604020202020204" pitchFamily="34" charset="0"/>
                <a:hlinkClick r:id="rId3"/>
              </a:rPr>
              <a:t> at main · RohiniPatil0/Applied-Data-Science-Capstone</a:t>
            </a:r>
            <a:endParaRPr lang="en-US" sz="1800" dirty="0">
              <a:solidFill>
                <a:schemeClr val="accent3">
                  <a:lumMod val="25000"/>
                </a:schemeClr>
              </a:solidFill>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None/>
            </a:pPr>
            <a:r>
              <a:rPr lang="en-US" sz="2200">
                <a:solidFill>
                  <a:srgbClr val="1C7DDB"/>
                </a:solidFill>
                <a:latin typeface="Abadi"/>
              </a:rPr>
              <a:t>Place your flowchart of web scraping here</a:t>
            </a:r>
            <a:endParaRPr lang="en-US">
              <a:cs typeface="Calibri"/>
            </a:endParaRPr>
          </a:p>
        </p:txBody>
      </p:sp>
      <p:pic>
        <p:nvPicPr>
          <p:cNvPr id="7" name="Picture 6">
            <a:extLst>
              <a:ext uri="{FF2B5EF4-FFF2-40B4-BE49-F238E27FC236}">
                <a16:creationId xmlns:a16="http://schemas.microsoft.com/office/drawing/2014/main" id="{16BCBCD5-C13E-795A-9D78-7C9B7C2E981B}"/>
              </a:ext>
            </a:extLst>
          </p:cNvPr>
          <p:cNvPicPr>
            <a:picLocks noChangeAspect="1"/>
          </p:cNvPicPr>
          <p:nvPr/>
        </p:nvPicPr>
        <p:blipFill>
          <a:blip r:embed="rId4"/>
          <a:stretch>
            <a:fillRect/>
          </a:stretch>
        </p:blipFill>
        <p:spPr>
          <a:xfrm>
            <a:off x="5910263" y="1792288"/>
            <a:ext cx="5461000" cy="4233285"/>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279</TotalTime>
  <Words>2912</Words>
  <Application>Microsoft Office PowerPoint</Application>
  <PresentationFormat>Widescreen</PresentationFormat>
  <Paragraphs>289</Paragraphs>
  <Slides>49</Slides>
  <Notes>10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49</vt:i4>
      </vt:variant>
    </vt:vector>
  </HeadingPairs>
  <TitlesOfParts>
    <vt:vector size="59" baseType="lpstr">
      <vt:lpstr>Microsoft YaHei</vt:lpstr>
      <vt:lpstr>Abadi</vt:lpstr>
      <vt:lpstr>Arial</vt:lpstr>
      <vt:lpstr>Calibri</vt:lpstr>
      <vt:lpstr>IBM Plex Mono SemiBold</vt:lpstr>
      <vt:lpstr>system-ui</vt:lpstr>
      <vt:lpstr>Times New Roman</vt:lpstr>
      <vt:lpstr>var(--jp-content-font-family)</vt:lpstr>
      <vt:lpstr>Wingdings</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EDA with SQL(cont.….)</vt:lpstr>
      <vt:lpstr>PowerPoint Presentation</vt:lpstr>
      <vt:lpstr>PowerPoint Presentation</vt:lpstr>
      <vt:lpstr>PowerPoint Presentation</vt:lpstr>
      <vt:lpstr>Predictive Analysis (Classification)</vt:lpstr>
      <vt:lpstr>Predictive Analysis (Classification)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ROHINI PATIL</cp:lastModifiedBy>
  <cp:revision>247</cp:revision>
  <dcterms:created xsi:type="dcterms:W3CDTF">2021-04-29T18:58:34Z</dcterms:created>
  <dcterms:modified xsi:type="dcterms:W3CDTF">2025-02-01T07:21:41Z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y fmtid="{D5CDD505-2E9C-101B-9397-08002B2CF9AE}" pid="3" name="MSIP_Label_57443d00-af18-408c-9335-47b5de3ec9b9_Enabled">
    <vt:lpwstr>true</vt:lpwstr>
  </property>
  <property fmtid="{D5CDD505-2E9C-101B-9397-08002B2CF9AE}" pid="4" name="MSIP_Label_57443d00-af18-408c-9335-47b5de3ec9b9_SetDate">
    <vt:lpwstr>2025-02-01T04:06:12Z</vt:lpwstr>
  </property>
  <property fmtid="{D5CDD505-2E9C-101B-9397-08002B2CF9AE}" pid="5" name="MSIP_Label_57443d00-af18-408c-9335-47b5de3ec9b9_Method">
    <vt:lpwstr>Privileged</vt:lpwstr>
  </property>
  <property fmtid="{D5CDD505-2E9C-101B-9397-08002B2CF9AE}" pid="6" name="MSIP_Label_57443d00-af18-408c-9335-47b5de3ec9b9_Name">
    <vt:lpwstr>General v2</vt:lpwstr>
  </property>
  <property fmtid="{D5CDD505-2E9C-101B-9397-08002B2CF9AE}" pid="7" name="MSIP_Label_57443d00-af18-408c-9335-47b5de3ec9b9_SiteId">
    <vt:lpwstr>6e51e1ad-c54b-4b39-b598-0ffe9ae68fef</vt:lpwstr>
  </property>
  <property fmtid="{D5CDD505-2E9C-101B-9397-08002B2CF9AE}" pid="8" name="MSIP_Label_57443d00-af18-408c-9335-47b5de3ec9b9_ActionId">
    <vt:lpwstr>15ae7a07-e3b2-483d-adc8-a9694f5693b1</vt:lpwstr>
  </property>
  <property fmtid="{D5CDD505-2E9C-101B-9397-08002B2CF9AE}" pid="9" name="MSIP_Label_57443d00-af18-408c-9335-47b5de3ec9b9_ContentBits">
    <vt:lpwstr>2</vt:lpwstr>
  </property>
  <property fmtid="{D5CDD505-2E9C-101B-9397-08002B2CF9AE}" pid="10" name="ClassificationContentMarkingFooterLocations">
    <vt:lpwstr>Custom Design:3</vt:lpwstr>
  </property>
  <property fmtid="{D5CDD505-2E9C-101B-9397-08002B2CF9AE}" pid="11" name="ClassificationContentMarkingFooterText">
    <vt:lpwstr>General</vt:lpwstr>
  </property>
</Properties>
</file>